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
  </p:notesMasterIdLst>
  <p:sldIdLst>
    <p:sldId id="314" r:id="rId2"/>
    <p:sldId id="317" r:id="rId3"/>
    <p:sldId id="318" r:id="rId4"/>
  </p:sldIdLst>
  <p:sldSz cx="6858000" cy="9906000" type="A4"/>
  <p:notesSz cx="6858000" cy="9945688"/>
  <p:defaultTex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 uri="{2D200454-40CA-4A62-9FC3-DE9A4176ACB9}">
      <p15:notesGuideLst xmlns:p15="http://schemas.microsoft.com/office/powerpoint/2012/main">
        <p15:guide id="1" orient="horz" pos="3132" userDrawn="1">
          <p15:clr>
            <a:srgbClr val="A4A3A4"/>
          </p15:clr>
        </p15:guide>
        <p15:guide id="2" pos="2159"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suko hotta" initials="yh"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2476"/>
    <a:srgbClr val="E26F5A"/>
    <a:srgbClr val="FF9900"/>
    <a:srgbClr val="E68B15"/>
    <a:srgbClr val="EAE0CD"/>
    <a:srgbClr val="660033"/>
    <a:srgbClr val="E7E7FF"/>
    <a:srgbClr val="A66CD2"/>
    <a:srgbClr val="5C005C"/>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74" autoAdjust="0"/>
    <p:restoredTop sz="93915" autoAdjust="0"/>
  </p:normalViewPr>
  <p:slideViewPr>
    <p:cSldViewPr snapToGrid="0">
      <p:cViewPr varScale="1">
        <p:scale>
          <a:sx n="60" d="100"/>
          <a:sy n="60" d="100"/>
        </p:scale>
        <p:origin x="2658" y="84"/>
      </p:cViewPr>
      <p:guideLst>
        <p:guide orient="horz" pos="3120"/>
        <p:guide pos="2160"/>
      </p:guideLst>
    </p:cSldViewPr>
  </p:slideViewPr>
  <p:outlineViewPr>
    <p:cViewPr>
      <p:scale>
        <a:sx n="33" d="100"/>
        <a:sy n="33" d="100"/>
      </p:scale>
      <p:origin x="0" y="0"/>
    </p:cViewPr>
  </p:outlineViewPr>
  <p:notesTextViewPr>
    <p:cViewPr>
      <p:scale>
        <a:sx n="150" d="100"/>
        <a:sy n="150" d="100"/>
      </p:scale>
      <p:origin x="0" y="0"/>
    </p:cViewPr>
  </p:notesTextViewPr>
  <p:sorterViewPr>
    <p:cViewPr>
      <p:scale>
        <a:sx n="40" d="100"/>
        <a:sy n="40" d="100"/>
      </p:scale>
      <p:origin x="0" y="0"/>
    </p:cViewPr>
  </p:sorterViewPr>
  <p:notesViewPr>
    <p:cSldViewPr snapToGrid="0" showGuides="1">
      <p:cViewPr varScale="1">
        <p:scale>
          <a:sx n="50" d="100"/>
          <a:sy n="50" d="100"/>
        </p:scale>
        <p:origin x="-2964" y="-108"/>
      </p:cViewPr>
      <p:guideLst>
        <p:guide orient="horz" pos="3132"/>
        <p:guide pos="2159"/>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0"/>
            <a:ext cx="2971800" cy="499013"/>
          </a:xfrm>
          <a:prstGeom prst="rect">
            <a:avLst/>
          </a:prstGeom>
        </p:spPr>
        <p:txBody>
          <a:bodyPr vert="horz" lIns="96005" tIns="48003" rIns="96005" bIns="48003" rtlCol="0"/>
          <a:lstStyle>
            <a:lvl1pPr algn="l">
              <a:defRPr sz="1300"/>
            </a:lvl1pPr>
          </a:lstStyle>
          <a:p>
            <a:endParaRPr kumimoji="1" lang="ja-JP" altLang="en-US"/>
          </a:p>
        </p:txBody>
      </p:sp>
      <p:sp>
        <p:nvSpPr>
          <p:cNvPr id="3" name="日付プレースホルダー 2"/>
          <p:cNvSpPr>
            <a:spLocks noGrp="1"/>
          </p:cNvSpPr>
          <p:nvPr>
            <p:ph type="dt" idx="1"/>
          </p:nvPr>
        </p:nvSpPr>
        <p:spPr>
          <a:xfrm>
            <a:off x="3884614" y="0"/>
            <a:ext cx="2971800" cy="499013"/>
          </a:xfrm>
          <a:prstGeom prst="rect">
            <a:avLst/>
          </a:prstGeom>
        </p:spPr>
        <p:txBody>
          <a:bodyPr vert="horz" lIns="96005" tIns="48003" rIns="96005" bIns="48003" rtlCol="0"/>
          <a:lstStyle>
            <a:lvl1pPr algn="r">
              <a:defRPr sz="1300"/>
            </a:lvl1pPr>
          </a:lstStyle>
          <a:p>
            <a:fld id="{E53FB852-AC8D-4BE2-92BE-7514230E7D89}" type="datetimeFigureOut">
              <a:rPr kumimoji="1" lang="ja-JP" altLang="en-US" smtClean="0"/>
              <a:t>2018/3/29</a:t>
            </a:fld>
            <a:endParaRPr kumimoji="1" lang="ja-JP" altLang="en-US"/>
          </a:p>
        </p:txBody>
      </p:sp>
      <p:sp>
        <p:nvSpPr>
          <p:cNvPr id="4" name="スライド イメージ プレースホルダー 3"/>
          <p:cNvSpPr>
            <a:spLocks noGrp="1" noRot="1" noChangeAspect="1"/>
          </p:cNvSpPr>
          <p:nvPr>
            <p:ph type="sldImg" idx="2"/>
          </p:nvPr>
        </p:nvSpPr>
        <p:spPr>
          <a:xfrm>
            <a:off x="2266950" y="1243013"/>
            <a:ext cx="2324100" cy="3357562"/>
          </a:xfrm>
          <a:prstGeom prst="rect">
            <a:avLst/>
          </a:prstGeom>
          <a:noFill/>
          <a:ln w="12700">
            <a:solidFill>
              <a:prstClr val="black"/>
            </a:solidFill>
          </a:ln>
        </p:spPr>
        <p:txBody>
          <a:bodyPr vert="horz" lIns="96005" tIns="48003" rIns="96005" bIns="48003" rtlCol="0" anchor="ctr"/>
          <a:lstStyle/>
          <a:p>
            <a:endParaRPr lang="ja-JP" altLang="en-US"/>
          </a:p>
        </p:txBody>
      </p:sp>
      <p:sp>
        <p:nvSpPr>
          <p:cNvPr id="5" name="ノート プレースホルダー 4"/>
          <p:cNvSpPr>
            <a:spLocks noGrp="1"/>
          </p:cNvSpPr>
          <p:nvPr>
            <p:ph type="body" sz="quarter" idx="3"/>
          </p:nvPr>
        </p:nvSpPr>
        <p:spPr>
          <a:xfrm>
            <a:off x="685801" y="4786363"/>
            <a:ext cx="5486400" cy="3916115"/>
          </a:xfrm>
          <a:prstGeom prst="rect">
            <a:avLst/>
          </a:prstGeom>
        </p:spPr>
        <p:txBody>
          <a:bodyPr vert="horz" lIns="96005" tIns="48003" rIns="96005" bIns="48003"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1" y="9446677"/>
            <a:ext cx="2971800" cy="499011"/>
          </a:xfrm>
          <a:prstGeom prst="rect">
            <a:avLst/>
          </a:prstGeom>
        </p:spPr>
        <p:txBody>
          <a:bodyPr vert="horz" lIns="96005" tIns="48003" rIns="96005" bIns="48003"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3884614" y="9446677"/>
            <a:ext cx="2971800" cy="499011"/>
          </a:xfrm>
          <a:prstGeom prst="rect">
            <a:avLst/>
          </a:prstGeom>
        </p:spPr>
        <p:txBody>
          <a:bodyPr vert="horz" lIns="96005" tIns="48003" rIns="96005" bIns="48003" rtlCol="0" anchor="b"/>
          <a:lstStyle>
            <a:lvl1pPr algn="r">
              <a:defRPr sz="1300"/>
            </a:lvl1pPr>
          </a:lstStyle>
          <a:p>
            <a:fld id="{128E5E13-3B2F-4DA8-B91F-A72A0592898E}" type="slidenum">
              <a:rPr kumimoji="1" lang="ja-JP" altLang="en-US" smtClean="0"/>
              <a:t>‹#›</a:t>
            </a:fld>
            <a:endParaRPr kumimoji="1" lang="ja-JP" altLang="en-US"/>
          </a:p>
        </p:txBody>
      </p:sp>
    </p:spTree>
    <p:extLst>
      <p:ext uri="{BB962C8B-B14F-4D97-AF65-F5344CB8AC3E}">
        <p14:creationId xmlns:p14="http://schemas.microsoft.com/office/powerpoint/2010/main" val="2362280424"/>
      </p:ext>
    </p:extLst>
  </p:cSld>
  <p:clrMap bg1="lt1" tx1="dk1" bg2="lt2" tx2="dk2" accent1="accent1" accent2="accent2" accent3="accent3" accent4="accent4" accent5="accent5" accent6="accent6" hlink="hlink" folHlink="folHlink"/>
  <p:notesStyle>
    <a:lvl1pPr marL="0" algn="l" defTabSz="1075334" rtl="0" eaLnBrk="1" latinLnBrk="0" hangingPunct="1">
      <a:defRPr kumimoji="1" sz="1411" kern="1200">
        <a:solidFill>
          <a:schemeClr val="tx1"/>
        </a:solidFill>
        <a:latin typeface="+mn-lt"/>
        <a:ea typeface="+mn-ea"/>
        <a:cs typeface="+mn-cs"/>
      </a:defRPr>
    </a:lvl1pPr>
    <a:lvl2pPr marL="537667" algn="l" defTabSz="1075334" rtl="0" eaLnBrk="1" latinLnBrk="0" hangingPunct="1">
      <a:defRPr kumimoji="1" sz="1411" kern="1200">
        <a:solidFill>
          <a:schemeClr val="tx1"/>
        </a:solidFill>
        <a:latin typeface="+mn-lt"/>
        <a:ea typeface="+mn-ea"/>
        <a:cs typeface="+mn-cs"/>
      </a:defRPr>
    </a:lvl2pPr>
    <a:lvl3pPr marL="1075334" algn="l" defTabSz="1075334" rtl="0" eaLnBrk="1" latinLnBrk="0" hangingPunct="1">
      <a:defRPr kumimoji="1" sz="1411" kern="1200">
        <a:solidFill>
          <a:schemeClr val="tx1"/>
        </a:solidFill>
        <a:latin typeface="+mn-lt"/>
        <a:ea typeface="+mn-ea"/>
        <a:cs typeface="+mn-cs"/>
      </a:defRPr>
    </a:lvl3pPr>
    <a:lvl4pPr marL="1613002" algn="l" defTabSz="1075334" rtl="0" eaLnBrk="1" latinLnBrk="0" hangingPunct="1">
      <a:defRPr kumimoji="1" sz="1411" kern="1200">
        <a:solidFill>
          <a:schemeClr val="tx1"/>
        </a:solidFill>
        <a:latin typeface="+mn-lt"/>
        <a:ea typeface="+mn-ea"/>
        <a:cs typeface="+mn-cs"/>
      </a:defRPr>
    </a:lvl4pPr>
    <a:lvl5pPr marL="2150669" algn="l" defTabSz="1075334" rtl="0" eaLnBrk="1" latinLnBrk="0" hangingPunct="1">
      <a:defRPr kumimoji="1" sz="1411" kern="1200">
        <a:solidFill>
          <a:schemeClr val="tx1"/>
        </a:solidFill>
        <a:latin typeface="+mn-lt"/>
        <a:ea typeface="+mn-ea"/>
        <a:cs typeface="+mn-cs"/>
      </a:defRPr>
    </a:lvl5pPr>
    <a:lvl6pPr marL="2688336" algn="l" defTabSz="1075334" rtl="0" eaLnBrk="1" latinLnBrk="0" hangingPunct="1">
      <a:defRPr kumimoji="1" sz="1411" kern="1200">
        <a:solidFill>
          <a:schemeClr val="tx1"/>
        </a:solidFill>
        <a:latin typeface="+mn-lt"/>
        <a:ea typeface="+mn-ea"/>
        <a:cs typeface="+mn-cs"/>
      </a:defRPr>
    </a:lvl6pPr>
    <a:lvl7pPr marL="3226003" algn="l" defTabSz="1075334" rtl="0" eaLnBrk="1" latinLnBrk="0" hangingPunct="1">
      <a:defRPr kumimoji="1" sz="1411" kern="1200">
        <a:solidFill>
          <a:schemeClr val="tx1"/>
        </a:solidFill>
        <a:latin typeface="+mn-lt"/>
        <a:ea typeface="+mn-ea"/>
        <a:cs typeface="+mn-cs"/>
      </a:defRPr>
    </a:lvl7pPr>
    <a:lvl8pPr marL="3763670" algn="l" defTabSz="1075334" rtl="0" eaLnBrk="1" latinLnBrk="0" hangingPunct="1">
      <a:defRPr kumimoji="1" sz="1411" kern="1200">
        <a:solidFill>
          <a:schemeClr val="tx1"/>
        </a:solidFill>
        <a:latin typeface="+mn-lt"/>
        <a:ea typeface="+mn-ea"/>
        <a:cs typeface="+mn-cs"/>
      </a:defRPr>
    </a:lvl8pPr>
    <a:lvl9pPr marL="4301338" algn="l" defTabSz="1075334" rtl="0" eaLnBrk="1" latinLnBrk="0" hangingPunct="1">
      <a:defRPr kumimoji="1"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66950" y="1243013"/>
            <a:ext cx="2324100" cy="3357562"/>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1</a:t>
            </a:fld>
            <a:endParaRPr kumimoji="1" lang="ja-JP" altLang="en-US"/>
          </a:p>
        </p:txBody>
      </p:sp>
    </p:spTree>
    <p:extLst>
      <p:ext uri="{BB962C8B-B14F-4D97-AF65-F5344CB8AC3E}">
        <p14:creationId xmlns:p14="http://schemas.microsoft.com/office/powerpoint/2010/main" val="16772213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12F23E28-79F0-42B5-8075-53E165C7C07D}"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963565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D4740E3F-1E18-45E6-A54F-BD989A534E35}"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81140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616FF3C-DDDA-4208-A3E1-2B9C8AEC1A91}"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36182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6CFA69E7-F654-4DF7-BFE5-D297B214CA40}" type="datetime1">
              <a:rPr kumimoji="1" lang="ja-JP" altLang="en-US" smtClean="0"/>
              <a:t>2018/3/29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469790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97C7E281-65EF-4EE0-B7A0-6D77EA0F5BE0}" type="datetime1">
              <a:rPr kumimoji="1" lang="ja-JP" altLang="en-US" smtClean="0"/>
              <a:t>2018/3/29</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1812739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C68215F4-27BC-472B-B4B6-32657E9514FA}" type="datetime1">
              <a:rPr kumimoji="1" lang="ja-JP" altLang="en-US" smtClean="0"/>
              <a:t>2018/3/29</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666253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977045-156E-4CBC-888E-01E61B1C5EDF}" type="datetime1">
              <a:rPr kumimoji="1" lang="ja-JP" altLang="en-US" smtClean="0"/>
              <a:t>2018/3/29</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441583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2B09962-96E0-4204-93BF-8610E8FF6B91}" type="datetime1">
              <a:rPr kumimoji="1" lang="ja-JP" altLang="en-US" smtClean="0"/>
              <a:t>2018/3/29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55932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smtClean="0"/>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E302CD4-8FD0-417B-9154-A08E73CC74F8}" type="datetime1">
              <a:rPr kumimoji="1" lang="ja-JP" altLang="en-US" smtClean="0"/>
              <a:t>2018/3/29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51826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C6671943-8DA9-42C4-A93A-22EA1ECC9E5E}"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103451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299984CB-965F-4A81-A74B-87F7223A7E4A}"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45534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narHorz">
          <a:fgClr>
            <a:schemeClr val="bg1"/>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69F5773-5DFD-47E5-AA03-BD9E1CA36698}" type="datetime1">
              <a:rPr kumimoji="1" lang="ja-JP" altLang="en-US" smtClean="0"/>
              <a:t>2018/3/29</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7354758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正方形/長方形 50"/>
          <p:cNvSpPr/>
          <p:nvPr/>
        </p:nvSpPr>
        <p:spPr>
          <a:xfrm>
            <a:off x="99000" y="182496"/>
            <a:ext cx="6625547" cy="711856"/>
          </a:xfrm>
          <a:prstGeom prst="rect">
            <a:avLst/>
          </a:prstGeom>
          <a:solidFill>
            <a:schemeClr val="accent1">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32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三豊市　島</a:t>
            </a:r>
            <a:r>
              <a:rPr lang="ja-JP" altLang="en-US" sz="32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旅・日帰りコース</a:t>
            </a:r>
            <a:endParaRPr lang="ja-JP" altLang="en-US" sz="32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graphicFrame>
        <p:nvGraphicFramePr>
          <p:cNvPr id="12" name="表 11"/>
          <p:cNvGraphicFramePr>
            <a:graphicFrameLocks noGrp="1"/>
          </p:cNvGraphicFramePr>
          <p:nvPr>
            <p:extLst>
              <p:ext uri="{D42A27DB-BD31-4B8C-83A1-F6EECF244321}">
                <p14:modId xmlns:p14="http://schemas.microsoft.com/office/powerpoint/2010/main" val="2075296140"/>
              </p:ext>
            </p:extLst>
          </p:nvPr>
        </p:nvGraphicFramePr>
        <p:xfrm>
          <a:off x="112183" y="2078097"/>
          <a:ext cx="6612364" cy="7660640"/>
        </p:xfrm>
        <a:graphic>
          <a:graphicData uri="http://schemas.openxmlformats.org/drawingml/2006/table">
            <a:tbl>
              <a:tblPr firstRow="1" bandRow="1">
                <a:tableStyleId>{5C22544A-7EE6-4342-B048-85BDC9FD1C3A}</a:tableStyleId>
              </a:tblPr>
              <a:tblGrid>
                <a:gridCol w="6612364"/>
              </a:tblGrid>
              <a:tr h="370840">
                <a:tc>
                  <a:txBody>
                    <a:bodyPr/>
                    <a:lstStyle/>
                    <a:p>
                      <a:pPr algn="ctr"/>
                      <a:r>
                        <a:rPr kumimoji="1" lang="ja-JP" altLang="en-US" sz="2000" b="0" dirty="0" smtClean="0">
                          <a:latin typeface="Meiryo UI" panose="020B0604030504040204" pitchFamily="50" charset="-128"/>
                          <a:ea typeface="Meiryo UI" panose="020B0604030504040204" pitchFamily="50" charset="-128"/>
                          <a:cs typeface="Meiryo UI" panose="020B0604030504040204" pitchFamily="50" charset="-128"/>
                        </a:rPr>
                        <a:t>行程表</a:t>
                      </a:r>
                      <a:endParaRPr kumimoji="1" lang="ja-JP" altLang="en-US" sz="2000" b="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詫間駅　スタート</a:t>
                      </a:r>
                      <a:endParaRPr kumimoji="1" lang="ja-JP" altLang="en-US" sz="18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lvl="0" algn="ctr"/>
                      <a:r>
                        <a:rPr kumimoji="1" lang="ja-JP" altLang="en-US" dirty="0" smtClean="0"/>
                        <a:t>　　　　　</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●宮の下港</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8</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30</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発　　</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（バスで</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15</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分移動後、汽船で</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20</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分　</a:t>
                      </a:r>
                      <a:r>
                        <a:rPr kumimoji="1" lang="zh-TW" altLang="en-US" sz="1200" dirty="0" smtClean="0">
                          <a:latin typeface="Meiryo UI" panose="020B0604030504040204" pitchFamily="50" charset="-128"/>
                          <a:ea typeface="Meiryo UI" panose="020B0604030504040204" pitchFamily="50" charset="-128"/>
                          <a:cs typeface="Meiryo UI" panose="020B0604030504040204" pitchFamily="50" charset="-128"/>
                        </a:rPr>
                        <a:t>志々島</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へ）</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algn="ctr"/>
                      <a:r>
                        <a:rPr kumimoji="1" lang="zh-TW" altLang="en-US" sz="1800" dirty="0" smtClean="0">
                          <a:latin typeface="Meiryo UI" panose="020B0604030504040204" pitchFamily="50" charset="-128"/>
                          <a:ea typeface="Meiryo UI" panose="020B0604030504040204" pitchFamily="50" charset="-128"/>
                          <a:cs typeface="Meiryo UI" panose="020B0604030504040204" pitchFamily="50" charset="-128"/>
                        </a:rPr>
                        <a:t>志々島（散策）</a:t>
                      </a:r>
                      <a:endParaRPr kumimoji="1" lang="en-US" altLang="zh-TW" sz="18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休憩所「くすくす」で島のお土産が買える　島の人たちで飼っているヤギに会えるかも</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lvl="0" algn="ct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（徒歩</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15</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分）</a:t>
                      </a: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algn="ctr"/>
                      <a:r>
                        <a:rPr kumimoji="1" lang="zh-TW" altLang="en-US" sz="1800" dirty="0" smtClean="0">
                          <a:latin typeface="Meiryo UI" panose="020B0604030504040204" pitchFamily="50" charset="-128"/>
                          <a:ea typeface="Meiryo UI" panose="020B0604030504040204" pitchFamily="50" charset="-128"/>
                          <a:cs typeface="Meiryo UI" panose="020B0604030504040204" pitchFamily="50" charset="-128"/>
                        </a:rPr>
                        <a:t>大楠</a:t>
                      </a:r>
                      <a:endParaRPr kumimoji="1" lang="en-US" altLang="zh-TW" sz="18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樹齢</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1200</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年の大楠は神秘的なパワースポット</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●志々島</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13</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05</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発　</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（汽船で</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30</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分　粟島へ）</a:t>
                      </a:r>
                    </a:p>
                  </a:txBody>
                  <a:tcPr/>
                </a:tc>
              </a:tr>
              <a:tr h="370840">
                <a:tc>
                  <a:txBody>
                    <a:bodyPr/>
                    <a:lstStyle/>
                    <a:p>
                      <a:pPr algn="ctr"/>
                      <a:r>
                        <a:rPr kumimoji="1" lang="ja-JP" altLang="en-US" sz="1800" b="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ルポール粟島でランチ</a:t>
                      </a:r>
                      <a:endParaRPr kumimoji="1" lang="en-US" altLang="ja-JP" sz="1800" b="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（徒歩５分）</a:t>
                      </a:r>
                    </a:p>
                  </a:txBody>
                  <a:tcPr/>
                </a:tc>
              </a:tr>
              <a:tr h="370840">
                <a:tc>
                  <a:txBody>
                    <a:bodyPr/>
                    <a:lstStyle/>
                    <a:p>
                      <a:pPr algn="ctr"/>
                      <a:r>
                        <a:rPr kumimoji="1" lang="zh-TW" altLang="en-US" sz="1800" dirty="0" smtClean="0">
                          <a:latin typeface="Meiryo UI" panose="020B0604030504040204" pitchFamily="50" charset="-128"/>
                          <a:ea typeface="Meiryo UI" panose="020B0604030504040204" pitchFamily="50" charset="-128"/>
                          <a:cs typeface="Meiryo UI" panose="020B0604030504040204" pitchFamily="50" charset="-128"/>
                        </a:rPr>
                        <a:t>粟島海洋記念館</a:t>
                      </a:r>
                      <a:endParaRPr kumimoji="1" lang="en-US" altLang="zh-TW" sz="18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淡いグリーンのレトロな洋館で日本初の元海員成学校</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（徒歩５分）</a:t>
                      </a:r>
                    </a:p>
                  </a:txBody>
                  <a:tcPr/>
                </a:tc>
              </a:tr>
              <a:tr h="370840">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漂流郵便局</a:t>
                      </a:r>
                      <a:endPar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届け先のない手紙を預かってくれる郵便局（第</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2</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4</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土曜日のみ開局）</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●粟島</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17</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05</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発　</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（汽船で</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15</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分　須田港へ　車で</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15</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分移動）</a:t>
                      </a:r>
                    </a:p>
                  </a:txBody>
                  <a:tcPr/>
                </a:tc>
              </a:tr>
              <a:tr h="370840">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父母ヶ浜</a:t>
                      </a:r>
                      <a:endPar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見頃は三豊市観光交流局</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HP</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でチェック！</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（バスで</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20</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分）</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800" b="0" dirty="0" smtClean="0">
                          <a:latin typeface="Meiryo UI" panose="020B0604030504040204" pitchFamily="50" charset="-128"/>
                          <a:ea typeface="Meiryo UI" panose="020B0604030504040204" pitchFamily="50" charset="-128"/>
                          <a:cs typeface="Meiryo UI" panose="020B0604030504040204" pitchFamily="50" charset="-128"/>
                        </a:rPr>
                        <a:t>詫間駅へ</a:t>
                      </a:r>
                    </a:p>
                  </a:txBody>
                  <a:tcPr/>
                </a:tc>
              </a:tr>
            </a:tbl>
          </a:graphicData>
        </a:graphic>
      </p:graphicFrame>
      <p:sp>
        <p:nvSpPr>
          <p:cNvPr id="6" name="テキスト ボックス 5"/>
          <p:cNvSpPr txBox="1"/>
          <p:nvPr/>
        </p:nvSpPr>
        <p:spPr>
          <a:xfrm>
            <a:off x="128337" y="944667"/>
            <a:ext cx="4828674" cy="1169551"/>
          </a:xfrm>
          <a:prstGeom prst="rect">
            <a:avLst/>
          </a:prstGeom>
          <a:noFill/>
        </p:spPr>
        <p:txBody>
          <a:bodyPr wrap="square" rtlCol="0">
            <a:spAutoFit/>
          </a:bodyPr>
          <a:lstStyle/>
          <a:p>
            <a:r>
              <a:rPr lang="ja-JP" altLang="en-US" sz="1400" dirty="0">
                <a:latin typeface="Meiryo UI" panose="020B0604030504040204" pitchFamily="50" charset="-128"/>
                <a:ea typeface="Meiryo UI" panose="020B0604030504040204" pitchFamily="50" charset="-128"/>
                <a:cs typeface="Meiryo UI" panose="020B0604030504040204" pitchFamily="50" charset="-128"/>
              </a:rPr>
              <a:t>三豊市詫間沖に浮かぶ小さな島々は、充電のための気ままな時間を過ごすのにぴったりな場所</a:t>
            </a:r>
            <a:r>
              <a:rPr lang="ja-JP" altLang="en-US" sz="1400" dirty="0" smtClean="0">
                <a:latin typeface="Meiryo UI" panose="020B0604030504040204" pitchFamily="50" charset="-128"/>
                <a:ea typeface="Meiryo UI" panose="020B0604030504040204" pitchFamily="50" charset="-128"/>
                <a:cs typeface="Meiryo UI" panose="020B0604030504040204" pitchFamily="50" charset="-128"/>
              </a:rPr>
              <a:t>。大楠が神秘的な志々</a:t>
            </a:r>
            <a:r>
              <a:rPr lang="ja-JP" altLang="en-US" sz="1400" dirty="0">
                <a:latin typeface="Meiryo UI" panose="020B0604030504040204" pitchFamily="50" charset="-128"/>
                <a:ea typeface="Meiryo UI" panose="020B0604030504040204" pitchFamily="50" charset="-128"/>
                <a:cs typeface="Meiryo UI" panose="020B0604030504040204" pitchFamily="50" charset="-128"/>
              </a:rPr>
              <a:t>島や、北前船が出入りするなど海運業の拠点として栄えた粟島を訪ねれば、そこはもう別世界。ゆるやかな時間の流れに身を委ね、ぜいたくなひとときを過ごしてみませんか。</a:t>
            </a:r>
            <a:endParaRPr lang="ja-JP" altLang="en-US" sz="1400"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3" name="図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26912" y="1029225"/>
            <a:ext cx="1346603" cy="913999"/>
          </a:xfrm>
          <a:prstGeom prst="rect">
            <a:avLst/>
          </a:prstGeom>
          <a:ln w="28575">
            <a:solidFill>
              <a:schemeClr val="accent1"/>
            </a:solidFill>
          </a:ln>
        </p:spPr>
      </p:pic>
    </p:spTree>
    <p:extLst>
      <p:ext uri="{BB962C8B-B14F-4D97-AF65-F5344CB8AC3E}">
        <p14:creationId xmlns:p14="http://schemas.microsoft.com/office/powerpoint/2010/main" val="33762122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図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9572" y="7253648"/>
            <a:ext cx="2684838" cy="2101591"/>
          </a:xfrm>
          <a:prstGeom prst="rect">
            <a:avLst/>
          </a:prstGeom>
        </p:spPr>
      </p:pic>
      <p:sp>
        <p:nvSpPr>
          <p:cNvPr id="4" name="スライド番号プレースホルダー 3"/>
          <p:cNvSpPr>
            <a:spLocks noGrp="1"/>
          </p:cNvSpPr>
          <p:nvPr>
            <p:ph type="sldNum" sz="quarter" idx="12"/>
          </p:nvPr>
        </p:nvSpPr>
        <p:spPr/>
        <p:txBody>
          <a:bodyPr/>
          <a:lstStyle/>
          <a:p>
            <a:fld id="{F962ED8D-A12D-492A-845C-91F405FD06BD}" type="slidenum">
              <a:rPr kumimoji="1" lang="ja-JP" altLang="en-US" smtClean="0"/>
              <a:t>2</a:t>
            </a:fld>
            <a:endParaRPr kumimoji="1" lang="ja-JP" altLang="en-US"/>
          </a:p>
        </p:txBody>
      </p:sp>
      <p:sp>
        <p:nvSpPr>
          <p:cNvPr id="5" name="正方形/長方形 4"/>
          <p:cNvSpPr/>
          <p:nvPr/>
        </p:nvSpPr>
        <p:spPr>
          <a:xfrm>
            <a:off x="99000" y="86020"/>
            <a:ext cx="6660000" cy="540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三豊市島旅・日帰り</a:t>
            </a: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コース</a:t>
            </a:r>
            <a:r>
              <a:rPr lang="ja-JP" altLang="en-US" sz="240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6" name="正方形/長方形 5"/>
          <p:cNvSpPr/>
          <p:nvPr/>
        </p:nvSpPr>
        <p:spPr>
          <a:xfrm>
            <a:off x="88728" y="38033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ボックス 6"/>
          <p:cNvSpPr txBox="1"/>
          <p:nvPr/>
        </p:nvSpPr>
        <p:spPr>
          <a:xfrm>
            <a:off x="155377" y="4271553"/>
            <a:ext cx="3824046" cy="646331"/>
          </a:xfrm>
          <a:prstGeom prst="rect">
            <a:avLst/>
          </a:prstGeom>
          <a:noFill/>
        </p:spPr>
        <p:txBody>
          <a:bodyPr wrap="square" rtlCol="0">
            <a:spAutoFit/>
          </a:body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島の人口は約</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人。島の周囲は</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3.8km</a:t>
            </a:r>
            <a:r>
              <a:rPr lang="ja-JP" altLang="en-US" sz="12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面積は</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0.74km</a:t>
            </a:r>
            <a:r>
              <a:rPr lang="ja-JP" altLang="en-US" sz="12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島のシンボルは樹齢</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1200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年以上といわれる大楠で、県指定の天然記念物です</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8" name="正方形/長方形 7"/>
          <p:cNvSpPr/>
          <p:nvPr/>
        </p:nvSpPr>
        <p:spPr>
          <a:xfrm>
            <a:off x="78456" y="37924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smtClean="0">
                <a:latin typeface="Meiryo UI" panose="020B0604030504040204" pitchFamily="50" charset="-128"/>
                <a:ea typeface="Meiryo UI" panose="020B0604030504040204" pitchFamily="50" charset="-128"/>
                <a:cs typeface="Meiryo UI" panose="020B0604030504040204" pitchFamily="50" charset="-128"/>
              </a:rPr>
              <a:t>大楠</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9" name="テキスト ボックス 8"/>
          <p:cNvSpPr txBox="1"/>
          <p:nvPr/>
        </p:nvSpPr>
        <p:spPr>
          <a:xfrm>
            <a:off x="2541542" y="3824781"/>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三豊</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観光交流局</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0875-56-5880</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正方形/長方形 9"/>
          <p:cNvSpPr/>
          <p:nvPr/>
        </p:nvSpPr>
        <p:spPr>
          <a:xfrm>
            <a:off x="88728" y="6767726"/>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テキスト ボックス 10"/>
          <p:cNvSpPr txBox="1"/>
          <p:nvPr/>
        </p:nvSpPr>
        <p:spPr>
          <a:xfrm>
            <a:off x="2914410" y="7208061"/>
            <a:ext cx="3824046" cy="1015663"/>
          </a:xfrm>
          <a:prstGeom prst="rect">
            <a:avLst/>
          </a:prstGeom>
          <a:noFill/>
        </p:spPr>
        <p:txBody>
          <a:bodyPr wrap="square" rtlCol="0">
            <a:spAutoFit/>
          </a:body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rPr>
              <a:t>粟島海洋記念公園内にある宿泊施設。敷地内には、映画</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rPr>
              <a:t>『</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rPr>
              <a:t>機関車先生</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rPr>
              <a:t>』</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rPr>
              <a:t>のロケに使用された武道場やログキャビン（</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rPr>
              <a:t>7</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rPr>
              <a:t>棟）、テニスコートなどがあります。料理は、四季折々の旬の素材を用いた会席料理やバーベキューも堪能できます。島内唯一、年中無休のランチ営業もあります。</a:t>
            </a:r>
            <a:endParaRPr lang="en-US" altLang="ja-JP" sz="12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2" name="正方形/長方形 11"/>
          <p:cNvSpPr/>
          <p:nvPr/>
        </p:nvSpPr>
        <p:spPr>
          <a:xfrm>
            <a:off x="78456" y="6756867"/>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ルポール粟島　</a:t>
            </a:r>
          </a:p>
        </p:txBody>
      </p:sp>
      <p:sp>
        <p:nvSpPr>
          <p:cNvPr id="13" name="テキスト ボックス 12"/>
          <p:cNvSpPr txBox="1"/>
          <p:nvPr/>
        </p:nvSpPr>
        <p:spPr>
          <a:xfrm>
            <a:off x="2541542" y="6789172"/>
            <a:ext cx="4196914" cy="307777"/>
          </a:xfrm>
          <a:prstGeom prst="rect">
            <a:avLst/>
          </a:prstGeom>
          <a:noFill/>
        </p:spPr>
        <p:txBody>
          <a:bodyPr wrap="square" rtlCol="0">
            <a:spAutoFit/>
          </a:bodyPr>
          <a:lstStyle/>
          <a:p>
            <a:pPr algn="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0877-84-7878</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4" name="正方形/長方形 13"/>
          <p:cNvSpPr/>
          <p:nvPr/>
        </p:nvSpPr>
        <p:spPr>
          <a:xfrm>
            <a:off x="78456" y="8720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正方形/長方形 15"/>
          <p:cNvSpPr/>
          <p:nvPr/>
        </p:nvSpPr>
        <p:spPr>
          <a:xfrm>
            <a:off x="68184" y="8611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Meiryo UI" panose="020B0604030504040204" pitchFamily="50" charset="-128"/>
                <a:ea typeface="Meiryo UI" panose="020B0604030504040204" pitchFamily="50" charset="-128"/>
                <a:cs typeface="Meiryo UI" panose="020B0604030504040204" pitchFamily="50" charset="-128"/>
              </a:rPr>
              <a:t>志々</a:t>
            </a:r>
            <a:r>
              <a:rPr lang="ja-JP" altLang="en-US" sz="1800" dirty="0" smtClean="0">
                <a:latin typeface="Meiryo UI" panose="020B0604030504040204" pitchFamily="50" charset="-128"/>
                <a:ea typeface="Meiryo UI" panose="020B0604030504040204" pitchFamily="50" charset="-128"/>
                <a:cs typeface="Meiryo UI" panose="020B0604030504040204" pitchFamily="50" charset="-128"/>
              </a:rPr>
              <a:t>島（散策）</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22" name="テキスト ボックス 52"/>
          <p:cNvSpPr txBox="1"/>
          <p:nvPr/>
        </p:nvSpPr>
        <p:spPr>
          <a:xfrm>
            <a:off x="2892106" y="1312370"/>
            <a:ext cx="3824046" cy="1384995"/>
          </a:xfrm>
          <a:prstGeom prst="rect">
            <a:avLst/>
          </a:prstGeom>
          <a:noFill/>
        </p:spPr>
        <p:txBody>
          <a:bodyPr wrap="square" rtlCol="0">
            <a:spAutoFit/>
          </a:bodyPr>
          <a:ls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rPr>
              <a:t>三豊市詫間港の北西約</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rPr>
              <a:t>5.5km</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rPr>
              <a:t>沖合にある標高</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rPr>
              <a:t>100m</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rPr>
              <a:t>あまりの志々島へは、宮の下港から高速船で約</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rPr>
              <a:t>20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rPr>
              <a:t>分。須田港からは粟島を経由して約</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rPr>
              <a:t>50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rPr>
              <a:t>分でアクセスすることができます。島のシンボルは樹齢約</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rPr>
              <a:t>1200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rPr>
              <a:t>年ともいわれる大楠で、県の天然記念物にも指定されています。</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rPr>
              <a:t>2004</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rPr>
              <a:t>年の映画「機関車先生」のシーンでも登場しました</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rPr>
              <a:t>。</a:t>
            </a:r>
            <a:endParaRPr lang="en-US" altLang="ja-JP" sz="1200" dirty="0" smtClean="0">
              <a:solidFill>
                <a:schemeClr val="tx1">
                  <a:lumMod val="65000"/>
                  <a:lumOff val="35000"/>
                </a:schemeClr>
              </a:solidFill>
              <a:latin typeface="Meiryo UI" panose="020B0604030504040204" pitchFamily="50" charset="-128"/>
              <a:ea typeface="Meiryo UI" panose="020B0604030504040204" pitchFamily="50" charset="-128"/>
            </a:endParaRPr>
          </a:p>
          <a:p>
            <a:pPr algn="just"/>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また、独特</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の墓地「埋め墓</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」があります。</a:t>
            </a:r>
            <a:endParaRPr lang="en-US" altLang="ja-JP" sz="12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テキスト ボックス 23"/>
          <p:cNvSpPr txBox="1"/>
          <p:nvPr/>
        </p:nvSpPr>
        <p:spPr>
          <a:xfrm>
            <a:off x="2914410" y="891993"/>
            <a:ext cx="3801742" cy="307777"/>
          </a:xfrm>
          <a:prstGeom prst="rect">
            <a:avLst/>
          </a:prstGeom>
          <a:solidFill>
            <a:schemeClr val="accent1"/>
          </a:solidFill>
        </p:spPr>
        <p:txBody>
          <a:bodyPr wrap="square" rtlCol="0">
            <a:spAutoFit/>
          </a:bodyPr>
          <a:lstStyle/>
          <a:p>
            <a:pPr algn="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三豊観光交流局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0875-56-5880</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19" name="図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79423" y="4317343"/>
            <a:ext cx="2640001" cy="2159128"/>
          </a:xfrm>
          <a:prstGeom prst="rect">
            <a:avLst/>
          </a:prstGeom>
        </p:spPr>
      </p:pic>
      <p:pic>
        <p:nvPicPr>
          <p:cNvPr id="17" name="図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9572" y="1368994"/>
            <a:ext cx="2640000" cy="2170994"/>
          </a:xfrm>
          <a:prstGeom prst="rect">
            <a:avLst/>
          </a:prstGeom>
        </p:spPr>
      </p:pic>
      <p:pic>
        <p:nvPicPr>
          <p:cNvPr id="15" name="図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9573" y="1312369"/>
            <a:ext cx="2640000" cy="2227619"/>
          </a:xfrm>
          <a:prstGeom prst="rect">
            <a:avLst/>
          </a:prstGeom>
        </p:spPr>
      </p:pic>
    </p:spTree>
    <p:extLst>
      <p:ext uri="{BB962C8B-B14F-4D97-AF65-F5344CB8AC3E}">
        <p14:creationId xmlns:p14="http://schemas.microsoft.com/office/powerpoint/2010/main" val="26547492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12"/>
          </p:nvPr>
        </p:nvSpPr>
        <p:spPr/>
        <p:txBody>
          <a:bodyPr/>
          <a:lstStyle/>
          <a:p>
            <a:fld id="{F962ED8D-A12D-492A-845C-91F405FD06BD}" type="slidenum">
              <a:rPr kumimoji="1" lang="ja-JP" altLang="en-US" smtClean="0"/>
              <a:t>3</a:t>
            </a:fld>
            <a:endParaRPr kumimoji="1" lang="ja-JP" altLang="en-US"/>
          </a:p>
        </p:txBody>
      </p:sp>
      <p:sp>
        <p:nvSpPr>
          <p:cNvPr id="5" name="正方形/長方形 4"/>
          <p:cNvSpPr/>
          <p:nvPr/>
        </p:nvSpPr>
        <p:spPr>
          <a:xfrm>
            <a:off x="99000" y="86020"/>
            <a:ext cx="6660000" cy="540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三豊市島旅・日帰り</a:t>
            </a: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コース</a:t>
            </a:r>
            <a:r>
              <a:rPr lang="ja-JP" altLang="en-US" sz="240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6" name="正方形/長方形 5"/>
          <p:cNvSpPr/>
          <p:nvPr/>
        </p:nvSpPr>
        <p:spPr>
          <a:xfrm>
            <a:off x="88728" y="38033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ボックス 6"/>
          <p:cNvSpPr txBox="1"/>
          <p:nvPr/>
        </p:nvSpPr>
        <p:spPr>
          <a:xfrm>
            <a:off x="155378" y="4271553"/>
            <a:ext cx="3422012" cy="1384995"/>
          </a:xfrm>
          <a:prstGeom prst="rect">
            <a:avLst/>
          </a:prstGeom>
          <a:noFill/>
        </p:spPr>
        <p:txBody>
          <a:bodyPr wrap="square" rtlCol="0">
            <a:spAutoFit/>
          </a:body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届アートプロジェクト。過去／現在／未来／もの／こと／ひと、何宛でも受け付けてくれます。毎月第</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・第</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4</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土曜日に定期開局します。ここに出された手紙は、局内を漂うブリキの箱に納められると、砂浜のボトルメールのように局内を漂い、来局者</a:t>
            </a:r>
            <a:r>
              <a:rPr lang="ja-JP" altLang="en-US" sz="12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け</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先のわからない手紙を受け付けて</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くれるは</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それを自由に拾い上げて読むことができます。</a:t>
            </a:r>
            <a:endParaRPr lang="en-US" altLang="ja-JP" sz="12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8" name="正方形/長方形 7"/>
          <p:cNvSpPr/>
          <p:nvPr/>
        </p:nvSpPr>
        <p:spPr>
          <a:xfrm>
            <a:off x="78456" y="37924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Meiryo UI" panose="020B0604030504040204" pitchFamily="50" charset="-128"/>
                <a:ea typeface="Meiryo UI" panose="020B0604030504040204" pitchFamily="50" charset="-128"/>
                <a:cs typeface="Meiryo UI" panose="020B0604030504040204" pitchFamily="50" charset="-128"/>
              </a:rPr>
              <a:t>漂流</a:t>
            </a:r>
            <a:r>
              <a:rPr lang="ja-JP" altLang="en-US" sz="1800" dirty="0" smtClean="0">
                <a:latin typeface="Meiryo UI" panose="020B0604030504040204" pitchFamily="50" charset="-128"/>
                <a:ea typeface="Meiryo UI" panose="020B0604030504040204" pitchFamily="50" charset="-128"/>
                <a:cs typeface="Meiryo UI" panose="020B0604030504040204" pitchFamily="50" charset="-128"/>
              </a:rPr>
              <a:t>郵便局</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9" name="テキスト ボックス 8"/>
          <p:cNvSpPr txBox="1"/>
          <p:nvPr/>
        </p:nvSpPr>
        <p:spPr>
          <a:xfrm>
            <a:off x="2541542" y="3824781"/>
            <a:ext cx="4196914" cy="307777"/>
          </a:xfrm>
          <a:prstGeom prst="rect">
            <a:avLst/>
          </a:prstGeom>
          <a:noFill/>
        </p:spPr>
        <p:txBody>
          <a:bodyPr wrap="square" rtlCol="0">
            <a:spAutoFit/>
          </a:bodyPr>
          <a:lstStyle/>
          <a:p>
            <a:pPr algn="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三豊</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観光交流局</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0875-56-5880</a:t>
            </a:r>
            <a:endParaRPr lang="ja-JP" altLang="en-US" sz="1400"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正方形/長方形 9"/>
          <p:cNvSpPr/>
          <p:nvPr/>
        </p:nvSpPr>
        <p:spPr>
          <a:xfrm>
            <a:off x="88728" y="6767726"/>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テキスト ボックス 10"/>
          <p:cNvSpPr txBox="1"/>
          <p:nvPr/>
        </p:nvSpPr>
        <p:spPr>
          <a:xfrm>
            <a:off x="2914410" y="7208061"/>
            <a:ext cx="3824046" cy="646331"/>
          </a:xfrm>
          <a:prstGeom prst="rect">
            <a:avLst/>
          </a:prstGeom>
          <a:noFill/>
        </p:spPr>
        <p:txBody>
          <a:bodyPr wrap="square" rtlCol="0">
            <a:spAutoFit/>
          </a:body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約</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1km</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のロングビーチを誇る穏やかな海水浴場。毎年夏には多くの海水浴客が</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訪れます。</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瀬戸内海の燧灘に沈む夕日が美しく、絶景スポットとして知られて</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います。</a:t>
            </a:r>
            <a:endParaRPr lang="en-US" altLang="ja-JP" sz="12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2" name="正方形/長方形 11"/>
          <p:cNvSpPr/>
          <p:nvPr/>
        </p:nvSpPr>
        <p:spPr>
          <a:xfrm>
            <a:off x="78456" y="6756867"/>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smtClean="0">
                <a:latin typeface="Meiryo UI" panose="020B0604030504040204" pitchFamily="50" charset="-128"/>
                <a:ea typeface="Meiryo UI" panose="020B0604030504040204" pitchFamily="50" charset="-128"/>
                <a:cs typeface="Meiryo UI" panose="020B0604030504040204" pitchFamily="50" charset="-128"/>
              </a:rPr>
              <a:t>父母ヶ浜（ちちぶがはま）</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13" name="テキスト ボックス 12"/>
          <p:cNvSpPr txBox="1"/>
          <p:nvPr/>
        </p:nvSpPr>
        <p:spPr>
          <a:xfrm>
            <a:off x="2541542" y="6789172"/>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三豊</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観光交流局</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0875-56-5880</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4" name="正方形/長方形 13"/>
          <p:cNvSpPr/>
          <p:nvPr/>
        </p:nvSpPr>
        <p:spPr>
          <a:xfrm>
            <a:off x="78456" y="8720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正方形/長方形 15"/>
          <p:cNvSpPr/>
          <p:nvPr/>
        </p:nvSpPr>
        <p:spPr>
          <a:xfrm>
            <a:off x="68184" y="8611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latin typeface="Meiryo UI" panose="020B0604030504040204" pitchFamily="50" charset="-128"/>
                <a:ea typeface="Meiryo UI" panose="020B0604030504040204" pitchFamily="50" charset="-128"/>
                <a:cs typeface="Meiryo UI" panose="020B0604030504040204" pitchFamily="50" charset="-128"/>
              </a:rPr>
              <a:t>粟島海洋記念館</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22" name="テキスト ボックス 52"/>
          <p:cNvSpPr txBox="1"/>
          <p:nvPr/>
        </p:nvSpPr>
        <p:spPr>
          <a:xfrm>
            <a:off x="2892106" y="1312370"/>
            <a:ext cx="3824046" cy="830997"/>
          </a:xfrm>
          <a:prstGeom prst="rect">
            <a:avLst/>
          </a:prstGeom>
          <a:noFill/>
        </p:spPr>
        <p:txBody>
          <a:bodyPr wrap="square" rtlCol="0">
            <a:spAutoFit/>
          </a:bodyPr>
          <a:ls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明治</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年、粟島に誕生した日本初の海員養成学校校舎跡。昔の船舶機器や模型など多くの資料を展示。庭に設置された古い錠や艦鍵もノスタルジック。映画「機関車先生」のロケ地に</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もなりまし</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た</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テキスト ボックス 23"/>
          <p:cNvSpPr txBox="1"/>
          <p:nvPr/>
        </p:nvSpPr>
        <p:spPr>
          <a:xfrm>
            <a:off x="2914410" y="891993"/>
            <a:ext cx="3801742" cy="307777"/>
          </a:xfrm>
          <a:prstGeom prst="rect">
            <a:avLst/>
          </a:prstGeom>
          <a:solidFill>
            <a:schemeClr val="accent1"/>
          </a:solid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0875-84-7884</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18" name="図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9572" y="7238978"/>
            <a:ext cx="2597890" cy="2133621"/>
          </a:xfrm>
          <a:prstGeom prst="rect">
            <a:avLst/>
          </a:prstGeom>
        </p:spPr>
      </p:pic>
      <p:pic>
        <p:nvPicPr>
          <p:cNvPr id="19" name="図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2968" y="1331432"/>
            <a:ext cx="2579148" cy="2180523"/>
          </a:xfrm>
          <a:prstGeom prst="rect">
            <a:avLst/>
          </a:prstGeom>
        </p:spPr>
      </p:pic>
      <p:pic>
        <p:nvPicPr>
          <p:cNvPr id="2" name="図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07483" y="4324602"/>
            <a:ext cx="2927049" cy="2092240"/>
          </a:xfrm>
          <a:prstGeom prst="rect">
            <a:avLst/>
          </a:prstGeom>
        </p:spPr>
      </p:pic>
    </p:spTree>
    <p:extLst>
      <p:ext uri="{BB962C8B-B14F-4D97-AF65-F5344CB8AC3E}">
        <p14:creationId xmlns:p14="http://schemas.microsoft.com/office/powerpoint/2010/main" val="263365353"/>
      </p:ext>
    </p:extLst>
  </p:cSld>
  <p:clrMapOvr>
    <a:masterClrMapping/>
  </p:clrMapOvr>
</p:sld>
</file>

<file path=ppt/theme/theme1.xml><?xml version="1.0" encoding="utf-8"?>
<a:theme xmlns:a="http://schemas.openxmlformats.org/drawingml/2006/main" name="Office Theme">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9525</TotalTime>
  <Words>551</Words>
  <Application>Microsoft Office PowerPoint</Application>
  <PresentationFormat>A4 210 x 297 mm</PresentationFormat>
  <Paragraphs>47</Paragraphs>
  <Slides>3</Slides>
  <Notes>1</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3</vt:i4>
      </vt:variant>
    </vt:vector>
  </HeadingPairs>
  <TitlesOfParts>
    <vt:vector size="9" baseType="lpstr">
      <vt:lpstr>Meiryo UI</vt:lpstr>
      <vt:lpstr>ＭＳ Ｐゴシック</vt:lpstr>
      <vt:lpstr>Arial</vt:lpstr>
      <vt:lpstr>Calibri</vt:lpstr>
      <vt:lpstr>Calibri Light</vt:lpstr>
      <vt:lpstr>Office Theme</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yasuko hotta</dc:creator>
  <cp:lastModifiedBy>嶋田正明</cp:lastModifiedBy>
  <cp:revision>623</cp:revision>
  <cp:lastPrinted>2016-10-28T06:31:23Z</cp:lastPrinted>
  <dcterms:created xsi:type="dcterms:W3CDTF">2016-09-21T05:42:48Z</dcterms:created>
  <dcterms:modified xsi:type="dcterms:W3CDTF">2018-03-29T04:49:22Z</dcterms:modified>
</cp:coreProperties>
</file>