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22" r:id="rId2"/>
    <p:sldId id="321" r:id="rId3"/>
    <p:sldId id="323" r:id="rId4"/>
  </p:sldIdLst>
  <p:sldSz cx="6858000" cy="9906000" type="A4"/>
  <p:notesSz cx="6858000" cy="9945688"/>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59"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2476"/>
    <a:srgbClr val="E26F5A"/>
    <a:srgbClr val="FF9900"/>
    <a:srgbClr val="E68B15"/>
    <a:srgbClr val="EAE0CD"/>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74" autoAdjust="0"/>
    <p:restoredTop sz="93915" autoAdjust="0"/>
  </p:normalViewPr>
  <p:slideViewPr>
    <p:cSldViewPr snapToGrid="0">
      <p:cViewPr varScale="1">
        <p:scale>
          <a:sx n="60" d="100"/>
          <a:sy n="60" d="100"/>
        </p:scale>
        <p:origin x="2658" y="84"/>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32"/>
        <p:guide pos="215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71800" cy="499013"/>
          </a:xfrm>
          <a:prstGeom prst="rect">
            <a:avLst/>
          </a:prstGeom>
        </p:spPr>
        <p:txBody>
          <a:bodyPr vert="horz" lIns="96005" tIns="48003" rIns="96005" bIns="48003" rtlCol="0"/>
          <a:lstStyle>
            <a:lvl1pPr algn="l">
              <a:defRPr sz="1300"/>
            </a:lvl1pPr>
          </a:lstStyle>
          <a:p>
            <a:endParaRPr kumimoji="1" lang="ja-JP" altLang="en-US"/>
          </a:p>
        </p:txBody>
      </p:sp>
      <p:sp>
        <p:nvSpPr>
          <p:cNvPr id="3" name="日付プレースホルダー 2"/>
          <p:cNvSpPr>
            <a:spLocks noGrp="1"/>
          </p:cNvSpPr>
          <p:nvPr>
            <p:ph type="dt" idx="1"/>
          </p:nvPr>
        </p:nvSpPr>
        <p:spPr>
          <a:xfrm>
            <a:off x="3884614" y="0"/>
            <a:ext cx="2971800" cy="499013"/>
          </a:xfrm>
          <a:prstGeom prst="rect">
            <a:avLst/>
          </a:prstGeom>
        </p:spPr>
        <p:txBody>
          <a:bodyPr vert="horz" lIns="96005" tIns="48003" rIns="96005" bIns="48003" rtlCol="0"/>
          <a:lstStyle>
            <a:lvl1pPr algn="r">
              <a:defRPr sz="1300"/>
            </a:lvl1pPr>
          </a:lstStyle>
          <a:p>
            <a:fld id="{E53FB852-AC8D-4BE2-92BE-7514230E7D89}" type="datetimeFigureOut">
              <a:rPr kumimoji="1" lang="ja-JP" altLang="en-US" smtClean="0"/>
              <a:t>2018/3/29</a:t>
            </a:fld>
            <a:endParaRPr kumimoji="1" lang="ja-JP" altLang="en-US"/>
          </a:p>
        </p:txBody>
      </p:sp>
      <p:sp>
        <p:nvSpPr>
          <p:cNvPr id="4" name="スライド イメージ プレースホルダー 3"/>
          <p:cNvSpPr>
            <a:spLocks noGrp="1" noRot="1" noChangeAspect="1"/>
          </p:cNvSpPr>
          <p:nvPr>
            <p:ph type="sldImg" idx="2"/>
          </p:nvPr>
        </p:nvSpPr>
        <p:spPr>
          <a:xfrm>
            <a:off x="2266950" y="1243013"/>
            <a:ext cx="2324100" cy="3357562"/>
          </a:xfrm>
          <a:prstGeom prst="rect">
            <a:avLst/>
          </a:prstGeom>
          <a:noFill/>
          <a:ln w="12700">
            <a:solidFill>
              <a:prstClr val="black"/>
            </a:solidFill>
          </a:ln>
        </p:spPr>
        <p:txBody>
          <a:bodyPr vert="horz" lIns="96005" tIns="48003" rIns="96005" bIns="48003" rtlCol="0" anchor="ctr"/>
          <a:lstStyle/>
          <a:p>
            <a:endParaRPr lang="ja-JP" altLang="en-US"/>
          </a:p>
        </p:txBody>
      </p:sp>
      <p:sp>
        <p:nvSpPr>
          <p:cNvPr id="5" name="ノート プレースホルダー 4"/>
          <p:cNvSpPr>
            <a:spLocks noGrp="1"/>
          </p:cNvSpPr>
          <p:nvPr>
            <p:ph type="body" sz="quarter" idx="3"/>
          </p:nvPr>
        </p:nvSpPr>
        <p:spPr>
          <a:xfrm>
            <a:off x="685801" y="4786363"/>
            <a:ext cx="5486400" cy="3916115"/>
          </a:xfrm>
          <a:prstGeom prst="rect">
            <a:avLst/>
          </a:prstGeom>
        </p:spPr>
        <p:txBody>
          <a:bodyPr vert="horz" lIns="96005" tIns="48003" rIns="96005" bIns="48003"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446677"/>
            <a:ext cx="2971800" cy="499011"/>
          </a:xfrm>
          <a:prstGeom prst="rect">
            <a:avLst/>
          </a:prstGeom>
        </p:spPr>
        <p:txBody>
          <a:bodyPr vert="horz" lIns="96005" tIns="48003" rIns="96005" bIns="48003"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884614" y="9446677"/>
            <a:ext cx="2971800" cy="499011"/>
          </a:xfrm>
          <a:prstGeom prst="rect">
            <a:avLst/>
          </a:prstGeom>
        </p:spPr>
        <p:txBody>
          <a:bodyPr vert="horz" lIns="96005" tIns="48003" rIns="96005" bIns="48003"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66950" y="1243013"/>
            <a:ext cx="2324100" cy="3357562"/>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54558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2018/3/29</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2018/3/29</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2018/3/29</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2018/3/29</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2018/3/29</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2018/3/29</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正方形/長方形 50"/>
          <p:cNvSpPr/>
          <p:nvPr/>
        </p:nvSpPr>
        <p:spPr>
          <a:xfrm>
            <a:off x="99000" y="134370"/>
            <a:ext cx="6625547" cy="711856"/>
          </a:xfrm>
          <a:prstGeom prst="rect">
            <a:avLst/>
          </a:prstGeom>
          <a:solidFill>
            <a:schemeClr val="accent1">
              <a:lumMod val="75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3200" dirty="0">
                <a:latin typeface="Meiryo UI" panose="020B0604030504040204" pitchFamily="50" charset="-128"/>
                <a:ea typeface="Meiryo UI" panose="020B0604030504040204" pitchFamily="50" charset="-128"/>
                <a:cs typeface="Meiryo UI" panose="020B0604030504040204" pitchFamily="50" charset="-128"/>
              </a:rPr>
              <a:t>丸亀市　島旅・日帰りコース</a:t>
            </a:r>
          </a:p>
        </p:txBody>
      </p:sp>
      <p:graphicFrame>
        <p:nvGraphicFramePr>
          <p:cNvPr id="12" name="表 11"/>
          <p:cNvGraphicFramePr>
            <a:graphicFrameLocks noGrp="1"/>
          </p:cNvGraphicFramePr>
          <p:nvPr>
            <p:extLst>
              <p:ext uri="{D42A27DB-BD31-4B8C-83A1-F6EECF244321}">
                <p14:modId xmlns:p14="http://schemas.microsoft.com/office/powerpoint/2010/main" val="779649307"/>
              </p:ext>
            </p:extLst>
          </p:nvPr>
        </p:nvGraphicFramePr>
        <p:xfrm>
          <a:off x="112183" y="1933719"/>
          <a:ext cx="6612364" cy="7929880"/>
        </p:xfrm>
        <a:graphic>
          <a:graphicData uri="http://schemas.openxmlformats.org/drawingml/2006/table">
            <a:tbl>
              <a:tblPr firstRow="1" bandRow="1">
                <a:tableStyleId>{5C22544A-7EE6-4342-B048-85BDC9FD1C3A}</a:tableStyleId>
              </a:tblPr>
              <a:tblGrid>
                <a:gridCol w="6612364"/>
              </a:tblGrid>
              <a:tr h="370840">
                <a:tc>
                  <a:txBody>
                    <a:bodyPr/>
                    <a:lstStyle/>
                    <a:p>
                      <a:pPr algn="ctr"/>
                      <a:r>
                        <a:rPr kumimoji="1" lang="ja-JP" altLang="en-US" sz="2000" b="0" dirty="0" smtClean="0">
                          <a:latin typeface="Meiryo UI" panose="020B0604030504040204" pitchFamily="50" charset="-128"/>
                          <a:ea typeface="Meiryo UI" panose="020B0604030504040204" pitchFamily="50" charset="-128"/>
                          <a:cs typeface="Meiryo UI" panose="020B0604030504040204" pitchFamily="50" charset="-128"/>
                        </a:rPr>
                        <a:t>行程表</a:t>
                      </a:r>
                      <a:endParaRPr kumimoji="1" lang="ja-JP" altLang="en-US" sz="20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丸亀駅からバスにて丸亀港へ</a:t>
                      </a:r>
                      <a:endParaRPr kumimoji="1" lang="ja-JP" altLang="en-US" sz="18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ctr"/>
                      <a:r>
                        <a:rPr kumimoji="1" lang="ja-JP" altLang="en-US" dirty="0" smtClean="0"/>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（フェリーで約</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40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分、旅客船で約</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20</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分）</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本島</a:t>
                      </a:r>
                      <a:r>
                        <a:rPr kumimoji="1" lang="zh-TW" altLang="en-US"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レンタサイクル</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有料</a:t>
                      </a:r>
                      <a:r>
                        <a:rPr kumimoji="1" lang="zh-TW" altLang="en-US" sz="1200" dirty="0" smtClean="0">
                          <a:latin typeface="Meiryo UI" panose="020B0604030504040204" pitchFamily="50" charset="-128"/>
                          <a:ea typeface="Meiryo UI" panose="020B0604030504040204" pitchFamily="50" charset="-128"/>
                          <a:cs typeface="Meiryo UI" panose="020B0604030504040204" pitchFamily="50" charset="-128"/>
                        </a:rPr>
                        <a:t>）</a:t>
                      </a:r>
                      <a:endParaRPr kumimoji="1" lang="en-US" altLang="zh-TW"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＊本島港にある本島汽船にて貸出しています。レンタサイクルを徒歩に変更することも可能。</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l"/>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baseline="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endParaRPr kumimoji="1" lang="ja-JP" altLang="en-US" sz="12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800" dirty="0" smtClean="0">
                          <a:latin typeface="Meiryo UI" panose="020B0604030504040204" pitchFamily="50" charset="-128"/>
                          <a:ea typeface="Meiryo UI" panose="020B0604030504040204" pitchFamily="50" charset="-128"/>
                          <a:cs typeface="Meiryo UI" panose="020B0604030504040204" pitchFamily="50" charset="-128"/>
                        </a:rPr>
                        <a:t>ART SETOUCHI</a:t>
                      </a: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」鑑賞①</a:t>
                      </a:r>
                      <a:endParaRPr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笠島地区の作品を鑑賞　「善根湯</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版築プロジェクト」など。</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lvl="0" algn="l"/>
                      <a:r>
                        <a:rPr kumimoji="1" lang="ja-JP" altLang="en-US" sz="1200" baseline="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　</a:t>
                      </a:r>
                      <a:endParaRPr kumimoji="1" lang="ja-JP" altLang="en-US" sz="12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笠島町並み保存地区</a:t>
                      </a:r>
                      <a:endParaRPr kumimoji="1" lang="en-US" altLang="ja-JP" sz="18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rPr>
                        <a:t>国の重要伝統的建造物群保存地区に選定されたエリアを散策。</a:t>
                      </a:r>
                      <a:endPar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p>
                      <a:pPr algn="ctr"/>
                      <a:endParaRPr lang="en-US" altLang="ja-JP" sz="1200" dirty="0" smtClean="0">
                        <a:solidFill>
                          <a:schemeClr val="tx1"/>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「民宿やかた船」にて昼食</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1</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時間</a:t>
                      </a:r>
                      <a:r>
                        <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要予約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endParaRPr kumimoji="1" lang="ja-JP" altLang="en-US" sz="12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塩飽勤番所</a:t>
                      </a:r>
                      <a:endPar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塩飽諸島の歴史を物語る史料が展示されています。</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endParaRPr kumimoji="1" lang="ja-JP" altLang="en-US" sz="1200"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a:t>
                      </a:r>
                      <a:r>
                        <a:rPr lang="en-US" altLang="ja-JP" sz="1800" dirty="0" smtClean="0">
                          <a:latin typeface="Meiryo UI" panose="020B0604030504040204" pitchFamily="50" charset="-128"/>
                          <a:ea typeface="Meiryo UI" panose="020B0604030504040204" pitchFamily="50" charset="-128"/>
                          <a:cs typeface="Meiryo UI" panose="020B0604030504040204" pitchFamily="50" charset="-128"/>
                        </a:rPr>
                        <a:t>ART SETOUCHI</a:t>
                      </a: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」鑑賞②</a:t>
                      </a:r>
                      <a:endParaRPr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本島港地区の作品を鑑賞　</a:t>
                      </a:r>
                      <a:r>
                        <a:rPr lang="en-US" altLang="ja-JP" sz="1200" dirty="0" err="1" smtClean="0">
                          <a:latin typeface="Meiryo UI" panose="020B0604030504040204" pitchFamily="50" charset="-128"/>
                          <a:ea typeface="Meiryo UI" panose="020B0604030504040204" pitchFamily="50" charset="-128"/>
                          <a:cs typeface="Meiryo UI" panose="020B0604030504040204" pitchFamily="50" charset="-128"/>
                        </a:rPr>
                        <a:t>Vertrek</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「出航」など</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a:t>
                      </a:r>
                      <a:r>
                        <a:rPr kumimoji="1" lang="ja-JP" altLang="en-US" sz="1200" dirty="0" smtClean="0">
                          <a:latin typeface="Meiryo UI" panose="020B0604030504040204" pitchFamily="50" charset="-128"/>
                          <a:ea typeface="Meiryo UI" panose="020B0604030504040204" pitchFamily="50" charset="-128"/>
                          <a:cs typeface="Meiryo UI" panose="020B0604030504040204" pitchFamily="50" charset="-128"/>
                        </a:rPr>
                        <a:t>　（船で丸亀港へ。その後バスで移動）</a:t>
                      </a:r>
                      <a:endParaRPr kumimoji="1"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algn="ct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丸亀市</a:t>
                      </a:r>
                      <a:r>
                        <a:rPr kumimoji="1" lang="zh-TW" altLang="en-US" sz="1800" dirty="0" smtClean="0">
                          <a:latin typeface="Meiryo UI" panose="020B0604030504040204" pitchFamily="50" charset="-128"/>
                          <a:ea typeface="Meiryo UI" panose="020B0604030504040204" pitchFamily="50" charset="-128"/>
                          <a:cs typeface="Meiryo UI" panose="020B0604030504040204" pitchFamily="50" charset="-128"/>
                        </a:rPr>
                        <a:t>猪熊弦一郎現代美術館</a:t>
                      </a:r>
                      <a:endParaRPr kumimoji="1" lang="en-US" altLang="zh-TW" sz="1800" dirty="0" smtClean="0">
                        <a:latin typeface="Meiryo UI" panose="020B0604030504040204" pitchFamily="50" charset="-128"/>
                        <a:ea typeface="Meiryo UI" panose="020B0604030504040204" pitchFamily="50" charset="-128"/>
                        <a:cs typeface="Meiryo UI" panose="020B0604030504040204" pitchFamily="50" charset="-128"/>
                      </a:endParaRPr>
                    </a:p>
                    <a:p>
                      <a:pPr algn="ct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猪熊弦一郎画伯から寄贈された</a:t>
                      </a:r>
                      <a:r>
                        <a:rPr lang="en-US" altLang="ja-JP" sz="1200" dirty="0" smtClean="0">
                          <a:latin typeface="Meiryo UI" panose="020B0604030504040204" pitchFamily="50" charset="-128"/>
                          <a:ea typeface="Meiryo UI" panose="020B0604030504040204" pitchFamily="50" charset="-128"/>
                          <a:cs typeface="Meiryo UI" panose="020B0604030504040204" pitchFamily="50" charset="-128"/>
                        </a:rPr>
                        <a:t>2</a:t>
                      </a:r>
                      <a:r>
                        <a:rPr lang="ja-JP" altLang="en-US" sz="1200" dirty="0" smtClean="0">
                          <a:latin typeface="Meiryo UI" panose="020B0604030504040204" pitchFamily="50" charset="-128"/>
                          <a:ea typeface="Meiryo UI" panose="020B0604030504040204" pitchFamily="50" charset="-128"/>
                          <a:cs typeface="Meiryo UI" panose="020B0604030504040204" pitchFamily="50" charset="-128"/>
                        </a:rPr>
                        <a:t>万点を超える作品等を所蔵し常設展示。</a:t>
                      </a:r>
                      <a:endParaRPr lang="en-US" altLang="ja-JP" sz="1200" dirty="0" smtClean="0">
                        <a:latin typeface="Meiryo UI" panose="020B0604030504040204" pitchFamily="50" charset="-128"/>
                        <a:ea typeface="Meiryo UI" panose="020B0604030504040204" pitchFamily="50" charset="-128"/>
                        <a:cs typeface="Meiryo UI" panose="020B0604030504040204" pitchFamily="50" charset="-128"/>
                      </a:endParaRPr>
                    </a:p>
                    <a:p>
                      <a:pPr algn="ctr"/>
                      <a:endParaRPr kumimoji="1" lang="ja-JP" altLang="en-US" sz="1200" b="0" dirty="0">
                        <a:latin typeface="Meiryo UI" panose="020B0604030504040204" pitchFamily="50" charset="-128"/>
                        <a:ea typeface="Meiryo UI" panose="020B0604030504040204" pitchFamily="50" charset="-128"/>
                        <a:cs typeface="Meiryo UI" panose="020B0604030504040204" pitchFamily="50" charset="-128"/>
                      </a:endParaRPr>
                    </a:p>
                  </a:txBody>
                  <a:tcPr/>
                </a:tc>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800" dirty="0" smtClean="0">
                          <a:latin typeface="Meiryo UI" panose="020B0604030504040204" pitchFamily="50" charset="-128"/>
                          <a:ea typeface="Meiryo UI" panose="020B0604030504040204" pitchFamily="50" charset="-128"/>
                          <a:cs typeface="Meiryo UI" panose="020B0604030504040204" pitchFamily="50" charset="-128"/>
                        </a:rPr>
                        <a:t>　　　　　　　　　　　　　　　　　　　▼　　</a:t>
                      </a:r>
                      <a:endParaRPr kumimoji="1" lang="en-US" altLang="ja-JP" sz="1800" dirty="0" smtClean="0">
                        <a:latin typeface="Meiryo UI" panose="020B0604030504040204" pitchFamily="50" charset="-128"/>
                        <a:ea typeface="Meiryo UI" panose="020B0604030504040204" pitchFamily="50" charset="-128"/>
                        <a:cs typeface="Meiryo UI" panose="020B0604030504040204" pitchFamily="50" charset="-128"/>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1" lang="ja-JP" altLang="en-US" sz="1800" b="0" dirty="0" smtClean="0">
                          <a:latin typeface="Meiryo UI" panose="020B0604030504040204" pitchFamily="50" charset="-128"/>
                          <a:ea typeface="Meiryo UI" panose="020B0604030504040204" pitchFamily="50" charset="-128"/>
                          <a:cs typeface="Meiryo UI" panose="020B0604030504040204" pitchFamily="50" charset="-128"/>
                        </a:rPr>
                        <a:t>　　　　　　　　　　　　　　　　　　丸亀駅へ</a:t>
                      </a:r>
                    </a:p>
                  </a:txBody>
                  <a:tcPr/>
                </a:tc>
              </a:tr>
            </a:tbl>
          </a:graphicData>
        </a:graphic>
      </p:graphicFrame>
      <p:sp>
        <p:nvSpPr>
          <p:cNvPr id="5" name="テキスト ボックス 4"/>
          <p:cNvSpPr txBox="1"/>
          <p:nvPr/>
        </p:nvSpPr>
        <p:spPr>
          <a:xfrm>
            <a:off x="128336" y="940991"/>
            <a:ext cx="5005137" cy="738664"/>
          </a:xfrm>
          <a:prstGeom prst="rect">
            <a:avLst/>
          </a:prstGeom>
          <a:noFill/>
        </p:spPr>
        <p:txBody>
          <a:bodyPr wrap="square" rtlCol="0">
            <a:spAutoFit/>
          </a:bodyPr>
          <a:lstStyle/>
          <a:p>
            <a:pPr algn="just"/>
            <a:r>
              <a:rPr lang="ja-JP" altLang="en-US" sz="1400" dirty="0">
                <a:latin typeface="Meiryo UI" panose="020B0604030504040204" pitchFamily="50" charset="-128"/>
                <a:ea typeface="Meiryo UI" panose="020B0604030504040204" pitchFamily="50" charset="-128"/>
                <a:cs typeface="Meiryo UI" panose="020B0604030504040204" pitchFamily="50" charset="-128"/>
              </a:rPr>
              <a:t>丸亀市・本島の町並みやアートをサイクリングをしながら楽しめるコース。島旅を堪能したら、丸亀駅前にある、丸亀市猪熊弦一郎現代美術館にも足を運び、アート尽くしの旅を楽しめます。</a:t>
            </a:r>
            <a:endParaRPr lang="en-US" altLang="ja-JP" sz="1400" dirty="0">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0158" y="928959"/>
            <a:ext cx="1369402" cy="936494"/>
          </a:xfrm>
          <a:prstGeom prst="rect">
            <a:avLst/>
          </a:prstGeom>
          <a:ln w="28575">
            <a:solidFill>
              <a:schemeClr val="accent1"/>
            </a:solidFill>
          </a:ln>
        </p:spPr>
      </p:pic>
    </p:spTree>
    <p:extLst>
      <p:ext uri="{BB962C8B-B14F-4D97-AF65-F5344CB8AC3E}">
        <p14:creationId xmlns:p14="http://schemas.microsoft.com/office/powerpoint/2010/main" val="6587115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2</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latin typeface="Meiryo UI" panose="020B0604030504040204" pitchFamily="50" charset="-128"/>
                <a:ea typeface="Meiryo UI" panose="020B0604030504040204" pitchFamily="50" charset="-128"/>
                <a:cs typeface="Meiryo UI" panose="020B0604030504040204" pitchFamily="50" charset="-128"/>
              </a:rPr>
              <a:t>丸亀市　島旅・日帰り</a:t>
            </a:r>
            <a:r>
              <a:rPr lang="ja-JP" altLang="en-US" sz="2400" dirty="0" smtClean="0">
                <a:latin typeface="Meiryo UI" panose="020B0604030504040204" pitchFamily="50" charset="-128"/>
                <a:ea typeface="Meiryo UI" panose="020B0604030504040204" pitchFamily="50" charset="-128"/>
                <a:cs typeface="Meiryo UI" panose="020B0604030504040204" pitchFamily="50" charset="-128"/>
              </a:rPr>
              <a:t>コース</a:t>
            </a: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正方形/長方形 2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a:latin typeface="Meiryo UI" panose="020B0604030504040204" pitchFamily="50" charset="-128"/>
                <a:ea typeface="Meiryo UI" panose="020B0604030504040204" pitchFamily="50" charset="-128"/>
                <a:cs typeface="Meiryo UI" panose="020B0604030504040204" pitchFamily="50" charset="-128"/>
              </a:rPr>
              <a:t>善根湯</a:t>
            </a:r>
            <a:r>
              <a:rPr lang="en-US" altLang="ja-JP" sz="1800">
                <a:latin typeface="Meiryo UI" panose="020B0604030504040204" pitchFamily="50" charset="-128"/>
                <a:ea typeface="Meiryo UI" panose="020B0604030504040204" pitchFamily="50" charset="-128"/>
                <a:cs typeface="Meiryo UI" panose="020B0604030504040204" pitchFamily="50" charset="-128"/>
              </a:rPr>
              <a:t>×</a:t>
            </a:r>
            <a:r>
              <a:rPr lang="ja-JP" altLang="en-US" sz="1800">
                <a:latin typeface="Meiryo UI" panose="020B0604030504040204" pitchFamily="50" charset="-128"/>
                <a:ea typeface="Meiryo UI" panose="020B0604030504040204" pitchFamily="50" charset="-128"/>
                <a:cs typeface="Meiryo UI" panose="020B0604030504040204" pitchFamily="50" charset="-128"/>
              </a:rPr>
              <a:t>版築プロジェクト</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8" name="テキスト ボックス 52"/>
          <p:cNvSpPr txBox="1"/>
          <p:nvPr/>
        </p:nvSpPr>
        <p:spPr>
          <a:xfrm>
            <a:off x="3025188" y="1312370"/>
            <a:ext cx="3585161" cy="830997"/>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塩飽諸島には、かつて優秀な船大工が多くいた。彼らは江戸中期以降、宮大工や家大工へと姿を変え特徴的な建物を多く残す。これらが忘れ去られることの無い様、その復活を願い活動を行う</a:t>
            </a:r>
            <a:r>
              <a:rPr lang="ja-JP" altLang="en-US"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2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9" name="テキスト ボックス 28"/>
          <p:cNvSpPr txBox="1"/>
          <p:nvPr/>
        </p:nvSpPr>
        <p:spPr>
          <a:xfrm>
            <a:off x="2450645" y="909156"/>
            <a:ext cx="4334099" cy="261610"/>
          </a:xfrm>
          <a:prstGeom prst="rect">
            <a:avLst/>
          </a:prstGeom>
          <a:noFill/>
        </p:spPr>
        <p:txBody>
          <a:bodyPr wrap="square" rtlCol="0">
            <a:spAutoFit/>
          </a:bodyPr>
          <a:lstStyle/>
          <a:p>
            <a:pPr algn="r"/>
            <a:r>
              <a:rPr lang="ja-JP" altLang="en-US"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zh-TW" altLang="en-US" sz="1100" dirty="0">
                <a:solidFill>
                  <a:schemeClr val="bg1"/>
                </a:solidFill>
                <a:latin typeface="Meiryo UI" panose="020B0604030504040204" pitchFamily="50" charset="-128"/>
                <a:ea typeface="Meiryo UI" panose="020B0604030504040204" pitchFamily="50" charset="-128"/>
              </a:rPr>
              <a:t>瀬戸内国際芸術祭実行委員会</a:t>
            </a:r>
            <a:r>
              <a:rPr lang="zh-TW" altLang="en-US" sz="1100" dirty="0" smtClean="0">
                <a:solidFill>
                  <a:schemeClr val="bg1"/>
                </a:solidFill>
                <a:latin typeface="Meiryo UI" panose="020B0604030504040204" pitchFamily="50" charset="-128"/>
                <a:ea typeface="Meiryo UI" panose="020B0604030504040204" pitchFamily="50" charset="-128"/>
              </a:rPr>
              <a:t>事務局</a:t>
            </a:r>
            <a:r>
              <a:rPr lang="ja-JP" altLang="en-US" sz="1100" dirty="0" smtClean="0">
                <a:solidFill>
                  <a:schemeClr val="bg1"/>
                </a:solidFill>
              </a:rPr>
              <a:t>　</a:t>
            </a:r>
            <a:r>
              <a:rPr lang="en-US" altLang="ja-JP"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a:t>
            </a:r>
            <a:r>
              <a:rPr lang="ja-JP" altLang="en-US"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813</a:t>
            </a:r>
            <a:r>
              <a:rPr lang="ja-JP" altLang="en-US"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0853</a:t>
            </a:r>
            <a:endParaRPr lang="ja-JP" altLang="en-US" sz="11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1" name="正方形/長方形 30"/>
          <p:cNvSpPr/>
          <p:nvPr/>
        </p:nvSpPr>
        <p:spPr>
          <a:xfrm>
            <a:off x="78456" y="3839823"/>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正方形/長方形 31"/>
          <p:cNvSpPr/>
          <p:nvPr/>
        </p:nvSpPr>
        <p:spPr>
          <a:xfrm>
            <a:off x="68184" y="3828964"/>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笠島町並み保存地区</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33" name="テキスト ボックス 52"/>
          <p:cNvSpPr txBox="1"/>
          <p:nvPr/>
        </p:nvSpPr>
        <p:spPr>
          <a:xfrm>
            <a:off x="187293" y="4265581"/>
            <a:ext cx="3625396" cy="1200329"/>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国の伝統的建造物群保存地区に選定された集落で、江戸時代から戦前にかけて建てられた</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棟あまりの建物が続く町並みは、「塩飽大工」と呼ばれる名工たちによって手がけられたものです。漆喰塗りの白壁、なまこ壁、千本格子窓、虫籠（むしこ）窓、持ちおくりなどに塩飽大工の技を見ることができ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テキスト ボックス 33"/>
          <p:cNvSpPr txBox="1"/>
          <p:nvPr/>
        </p:nvSpPr>
        <p:spPr>
          <a:xfrm>
            <a:off x="2705100" y="3859781"/>
            <a:ext cx="4011052" cy="307777"/>
          </a:xfrm>
          <a:prstGeom prst="rect">
            <a:avLst/>
          </a:prstGeom>
          <a:solidFill>
            <a:schemeClr val="accent1"/>
          </a:solid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笠島まち並保存センター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0877-27-3828</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1" name="正方形/長方形 40"/>
          <p:cNvSpPr/>
          <p:nvPr/>
        </p:nvSpPr>
        <p:spPr>
          <a:xfrm>
            <a:off x="88728" y="6799810"/>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3" name="正方形/長方形 42"/>
          <p:cNvSpPr/>
          <p:nvPr/>
        </p:nvSpPr>
        <p:spPr>
          <a:xfrm>
            <a:off x="78456" y="6788951"/>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latin typeface="Meiryo UI" panose="020B0604030504040204" pitchFamily="50" charset="-128"/>
                <a:ea typeface="Meiryo UI" panose="020B0604030504040204" pitchFamily="50" charset="-128"/>
                <a:cs typeface="Meiryo UI" panose="020B0604030504040204" pitchFamily="50" charset="-128"/>
              </a:rPr>
              <a:t>塩飽</a:t>
            </a:r>
            <a:r>
              <a:rPr lang="ja-JP" altLang="en-US" sz="1800" dirty="0" smtClean="0">
                <a:latin typeface="Meiryo UI" panose="020B0604030504040204" pitchFamily="50" charset="-128"/>
                <a:ea typeface="Meiryo UI" panose="020B0604030504040204" pitchFamily="50" charset="-128"/>
                <a:cs typeface="Meiryo UI" panose="020B0604030504040204" pitchFamily="50" charset="-128"/>
              </a:rPr>
              <a:t>勤番所</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44" name="テキスト ボックス 43"/>
          <p:cNvSpPr txBox="1"/>
          <p:nvPr/>
        </p:nvSpPr>
        <p:spPr>
          <a:xfrm>
            <a:off x="2519238" y="6815062"/>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0877-27-3540</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1" name="テキスト ボックス 52"/>
          <p:cNvSpPr txBox="1"/>
          <p:nvPr/>
        </p:nvSpPr>
        <p:spPr>
          <a:xfrm>
            <a:off x="99001" y="3168599"/>
            <a:ext cx="2815410" cy="369332"/>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r"/>
            <a:r>
              <a:rPr lang="ja-JP" altLang="en-US" sz="900" dirty="0">
                <a:latin typeface="Meiryo UI" panose="020B0604030504040204" pitchFamily="50" charset="-128"/>
                <a:ea typeface="Meiryo UI" panose="020B0604030504040204" pitchFamily="50" charset="-128"/>
                <a:cs typeface="Meiryo UI" panose="020B0604030504040204" pitchFamily="50" charset="-128"/>
              </a:rPr>
              <a:t>齊藤正</a:t>
            </a:r>
            <a:r>
              <a:rPr lang="en-US" altLang="ja-JP" sz="900" dirty="0">
                <a:latin typeface="Meiryo UI" panose="020B0604030504040204" pitchFamily="50" charset="-128"/>
                <a:ea typeface="Meiryo UI" panose="020B0604030504040204" pitchFamily="50" charset="-128"/>
                <a:cs typeface="Meiryo UI" panose="020B0604030504040204" pitchFamily="50" charset="-128"/>
              </a:rPr>
              <a:t>×</a:t>
            </a:r>
            <a:r>
              <a:rPr lang="ja-JP" altLang="en-US" sz="900" dirty="0">
                <a:latin typeface="Meiryo UI" panose="020B0604030504040204" pitchFamily="50" charset="-128"/>
                <a:ea typeface="Meiryo UI" panose="020B0604030504040204" pitchFamily="50" charset="-128"/>
                <a:cs typeface="Meiryo UI" panose="020B0604030504040204" pitchFamily="50" charset="-128"/>
              </a:rPr>
              <a:t>続・塩飽大工衆「善根湯</a:t>
            </a:r>
            <a:r>
              <a:rPr lang="en-US" altLang="ja-JP" sz="900" dirty="0">
                <a:latin typeface="Meiryo UI" panose="020B0604030504040204" pitchFamily="50" charset="-128"/>
                <a:ea typeface="Meiryo UI" panose="020B0604030504040204" pitchFamily="50" charset="-128"/>
                <a:cs typeface="Meiryo UI" panose="020B0604030504040204" pitchFamily="50" charset="-128"/>
              </a:rPr>
              <a:t>×</a:t>
            </a:r>
            <a:r>
              <a:rPr lang="ja-JP" altLang="en-US" sz="900" dirty="0">
                <a:latin typeface="Meiryo UI" panose="020B0604030504040204" pitchFamily="50" charset="-128"/>
                <a:ea typeface="Meiryo UI" panose="020B0604030504040204" pitchFamily="50" charset="-128"/>
                <a:cs typeface="Meiryo UI" panose="020B0604030504040204" pitchFamily="50" charset="-128"/>
              </a:rPr>
              <a:t>版築プロジェクト」</a:t>
            </a:r>
            <a:br>
              <a:rPr lang="ja-JP" altLang="en-US" sz="900" dirty="0">
                <a:latin typeface="Meiryo UI" panose="020B0604030504040204" pitchFamily="50" charset="-128"/>
                <a:ea typeface="Meiryo UI" panose="020B0604030504040204" pitchFamily="50" charset="-128"/>
                <a:cs typeface="Meiryo UI" panose="020B0604030504040204" pitchFamily="50" charset="-128"/>
              </a:rPr>
            </a:br>
            <a:r>
              <a:rPr lang="en-US" altLang="ja-JP" sz="900" dirty="0" err="1">
                <a:latin typeface="Meiryo UI" panose="020B0604030504040204" pitchFamily="50" charset="-128"/>
                <a:ea typeface="Meiryo UI" panose="020B0604030504040204" pitchFamily="50" charset="-128"/>
                <a:cs typeface="Meiryo UI" panose="020B0604030504040204" pitchFamily="50" charset="-128"/>
              </a:rPr>
              <a:t>Photo:Kimito</a:t>
            </a:r>
            <a:r>
              <a:rPr lang="en-US" altLang="ja-JP" sz="900" dirty="0">
                <a:latin typeface="Meiryo UI" panose="020B0604030504040204" pitchFamily="50" charset="-128"/>
                <a:ea typeface="Meiryo UI" panose="020B0604030504040204" pitchFamily="50" charset="-128"/>
                <a:cs typeface="Meiryo UI" panose="020B0604030504040204" pitchFamily="50" charset="-128"/>
              </a:rPr>
              <a:t> Takahashi</a:t>
            </a:r>
            <a:endParaRPr lang="en-US" altLang="ja-JP" sz="9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2" name="図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3152" y="4314956"/>
            <a:ext cx="2677197" cy="2206272"/>
          </a:xfrm>
          <a:prstGeom prst="rect">
            <a:avLst/>
          </a:prstGeom>
        </p:spPr>
      </p:pic>
      <p:pic>
        <p:nvPicPr>
          <p:cNvPr id="3" name="図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292" y="1364567"/>
            <a:ext cx="2718261" cy="1813892"/>
          </a:xfrm>
          <a:prstGeom prst="rect">
            <a:avLst/>
          </a:prstGeom>
        </p:spPr>
      </p:pic>
      <p:sp>
        <p:nvSpPr>
          <p:cNvPr id="23" name="テキスト ボックス 52"/>
          <p:cNvSpPr txBox="1"/>
          <p:nvPr/>
        </p:nvSpPr>
        <p:spPr>
          <a:xfrm>
            <a:off x="3130991" y="7258228"/>
            <a:ext cx="3585161" cy="1200329"/>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塩飽諸島の</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650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人の船方を束ねる</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4</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人の年寄たちが交代で政務を執る場所として</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1798</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（寛政</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に設置されました。御朱印蔵には信長、秀吉、家康から与えられた朱印状や海路図をはじめとする、塩飽の歴史を物語る貴重な資料が展示され、古来よりこの海域がいかに重要視されてきたかを知ることができます。</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5" name="図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421" y="7274890"/>
            <a:ext cx="2798767" cy="2166420"/>
          </a:xfrm>
          <a:prstGeom prst="rect">
            <a:avLst/>
          </a:prstGeom>
        </p:spPr>
      </p:pic>
    </p:spTree>
    <p:extLst>
      <p:ext uri="{BB962C8B-B14F-4D97-AF65-F5344CB8AC3E}">
        <p14:creationId xmlns:p14="http://schemas.microsoft.com/office/powerpoint/2010/main" val="3555826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ー 3"/>
          <p:cNvSpPr>
            <a:spLocks noGrp="1"/>
          </p:cNvSpPr>
          <p:nvPr>
            <p:ph type="sldNum" sz="quarter" idx="12"/>
          </p:nvPr>
        </p:nvSpPr>
        <p:spPr/>
        <p:txBody>
          <a:bodyPr/>
          <a:lstStyle/>
          <a:p>
            <a:fld id="{F962ED8D-A12D-492A-845C-91F405FD06BD}" type="slidenum">
              <a:rPr kumimoji="1" lang="ja-JP" altLang="en-US" smtClean="0"/>
              <a:t>3</a:t>
            </a:fld>
            <a:endParaRPr kumimoji="1" lang="ja-JP" altLang="en-US"/>
          </a:p>
        </p:txBody>
      </p:sp>
      <p:sp>
        <p:nvSpPr>
          <p:cNvPr id="5" name="正方形/長方形 4"/>
          <p:cNvSpPr/>
          <p:nvPr/>
        </p:nvSpPr>
        <p:spPr>
          <a:xfrm>
            <a:off x="99000" y="86020"/>
            <a:ext cx="6660000" cy="540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a:latin typeface="Meiryo UI" panose="020B0604030504040204" pitchFamily="50" charset="-128"/>
                <a:ea typeface="Meiryo UI" panose="020B0604030504040204" pitchFamily="50" charset="-128"/>
                <a:cs typeface="Meiryo UI" panose="020B0604030504040204" pitchFamily="50" charset="-128"/>
              </a:rPr>
              <a:t>丸亀市　島旅・日帰りコース</a:t>
            </a:r>
          </a:p>
        </p:txBody>
      </p:sp>
      <p:sp>
        <p:nvSpPr>
          <p:cNvPr id="6" name="正方形/長方形 5"/>
          <p:cNvSpPr/>
          <p:nvPr/>
        </p:nvSpPr>
        <p:spPr>
          <a:xfrm>
            <a:off x="88728" y="38033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p:cNvSpPr txBox="1"/>
          <p:nvPr/>
        </p:nvSpPr>
        <p:spPr>
          <a:xfrm>
            <a:off x="155377" y="4271553"/>
            <a:ext cx="3683198" cy="830997"/>
          </a:xfrm>
          <a:prstGeom prst="rect">
            <a:avLst/>
          </a:prstGeom>
          <a:noFill/>
        </p:spPr>
        <p:txBody>
          <a:bodyPr wrap="square" rtlCol="0">
            <a:spAutoFit/>
          </a:body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丸亀にゆかりのある国際的洋画家猪熊弦一郎の常設展示に加え、現代美術の企画展が行われています。ニューヨーク近代美術館の増改築をはじめ世界的に活躍する建築家谷口吉生設計の建物にも注目です。</a:t>
            </a:r>
            <a:endPar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8" name="正方形/長方形 7"/>
          <p:cNvSpPr/>
          <p:nvPr/>
        </p:nvSpPr>
        <p:spPr>
          <a:xfrm>
            <a:off x="78456" y="37924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丸亀市</a:t>
            </a:r>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猪熊源一郎現代美術館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9" name="テキスト ボックス 8"/>
          <p:cNvSpPr txBox="1"/>
          <p:nvPr/>
        </p:nvSpPr>
        <p:spPr>
          <a:xfrm>
            <a:off x="2541542" y="3824781"/>
            <a:ext cx="4196914" cy="307777"/>
          </a:xfrm>
          <a:prstGeom prst="rect">
            <a:avLst/>
          </a:prstGeom>
          <a:noFill/>
        </p:spPr>
        <p:txBody>
          <a:bodyPr wrap="square" rtlCol="0">
            <a:spAutoFit/>
          </a:bodyPr>
          <a:lstStyle/>
          <a:p>
            <a:pPr algn="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0877-24-7755</a:t>
            </a:r>
            <a:endPar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0" name="正方形/長方形 9"/>
          <p:cNvSpPr/>
          <p:nvPr/>
        </p:nvSpPr>
        <p:spPr>
          <a:xfrm>
            <a:off x="88728" y="6767726"/>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p:cNvSpPr/>
          <p:nvPr/>
        </p:nvSpPr>
        <p:spPr>
          <a:xfrm>
            <a:off x="78456" y="6756867"/>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78456" y="872035"/>
            <a:ext cx="6660000" cy="2767440"/>
          </a:xfrm>
          <a:prstGeom prst="rect">
            <a:avLst/>
          </a:prstGeom>
          <a:noFill/>
          <a:ln w="38100">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正方形/長方形 25"/>
          <p:cNvSpPr/>
          <p:nvPr/>
        </p:nvSpPr>
        <p:spPr>
          <a:xfrm>
            <a:off x="68184" y="861176"/>
            <a:ext cx="6660000" cy="360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800" dirty="0" err="1">
                <a:latin typeface="Meiryo UI" panose="020B0604030504040204" pitchFamily="50" charset="-128"/>
                <a:ea typeface="Meiryo UI" panose="020B0604030504040204" pitchFamily="50" charset="-128"/>
                <a:cs typeface="Meiryo UI" panose="020B0604030504040204" pitchFamily="50" charset="-128"/>
              </a:rPr>
              <a:t>Vertrek</a:t>
            </a:r>
            <a:r>
              <a:rPr lang="ja-JP" altLang="en-US" sz="1800" dirty="0">
                <a:latin typeface="Meiryo UI" panose="020B0604030504040204" pitchFamily="50" charset="-128"/>
                <a:ea typeface="Meiryo UI" panose="020B0604030504040204" pitchFamily="50" charset="-128"/>
                <a:cs typeface="Meiryo UI" panose="020B0604030504040204" pitchFamily="50" charset="-128"/>
              </a:rPr>
              <a:t>「出航」 </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8" name="テキスト ボックス 52"/>
          <p:cNvSpPr txBox="1"/>
          <p:nvPr/>
        </p:nvSpPr>
        <p:spPr>
          <a:xfrm>
            <a:off x="2892106" y="1312370"/>
            <a:ext cx="3824046" cy="830997"/>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just"/>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優れた船乗りを輩出した塩飽諸島。日本ではじめて太平洋を往復した咸臨丸にも塩飽出身の船員が多く乗船していました</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このことにちなみ</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石井章が咸臨丸の彫刻を制作し</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記念碑のそばに設置した作品です</a:t>
            </a:r>
            <a:r>
              <a:rPr lang="en-US" altLang="ja-JP" sz="12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200" b="1"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1" name="図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8992" y="1362662"/>
            <a:ext cx="2681578" cy="1789953"/>
          </a:xfrm>
          <a:prstGeom prst="rect">
            <a:avLst/>
          </a:prstGeom>
        </p:spPr>
      </p:pic>
      <p:sp>
        <p:nvSpPr>
          <p:cNvPr id="22" name="テキスト ボックス 52"/>
          <p:cNvSpPr txBox="1"/>
          <p:nvPr/>
        </p:nvSpPr>
        <p:spPr>
          <a:xfrm>
            <a:off x="183729" y="3178727"/>
            <a:ext cx="2763147" cy="369332"/>
          </a:xfrm>
          <a:prstGeom prst="rect">
            <a:avLst/>
          </a:prstGeom>
          <a:noFill/>
        </p:spPr>
        <p:txBody>
          <a:bodyPr wrap="square" rtlCol="0">
            <a:spAutoFit/>
          </a:bodyPr>
          <a:ls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r"/>
            <a:r>
              <a:rPr lang="ja-JP" altLang="en-US" sz="900" dirty="0">
                <a:latin typeface="Meiryo UI" panose="020B0604030504040204" pitchFamily="50" charset="-128"/>
                <a:ea typeface="Meiryo UI" panose="020B0604030504040204" pitchFamily="50" charset="-128"/>
                <a:cs typeface="Meiryo UI" panose="020B0604030504040204" pitchFamily="50" charset="-128"/>
              </a:rPr>
              <a:t>石井章「</a:t>
            </a:r>
            <a:r>
              <a:rPr lang="en-US" altLang="ja-JP" sz="900" dirty="0" err="1">
                <a:latin typeface="Meiryo UI" panose="020B0604030504040204" pitchFamily="50" charset="-128"/>
                <a:ea typeface="Meiryo UI" panose="020B0604030504040204" pitchFamily="50" charset="-128"/>
                <a:cs typeface="Meiryo UI" panose="020B0604030504040204" pitchFamily="50" charset="-128"/>
              </a:rPr>
              <a:t>Vertrek</a:t>
            </a:r>
            <a:r>
              <a:rPr lang="ja-JP" altLang="en-US" sz="900" dirty="0">
                <a:latin typeface="Meiryo UI" panose="020B0604030504040204" pitchFamily="50" charset="-128"/>
                <a:ea typeface="Meiryo UI" panose="020B0604030504040204" pitchFamily="50" charset="-128"/>
                <a:cs typeface="Meiryo UI" panose="020B0604030504040204" pitchFamily="50" charset="-128"/>
              </a:rPr>
              <a:t>「出航」</a:t>
            </a:r>
            <a:r>
              <a:rPr lang="ja-JP" altLang="en-US" sz="900" dirty="0" smtClean="0">
                <a:latin typeface="Meiryo UI" panose="020B0604030504040204" pitchFamily="50" charset="-128"/>
                <a:ea typeface="Meiryo UI" panose="020B0604030504040204" pitchFamily="50" charset="-128"/>
                <a:cs typeface="Meiryo UI" panose="020B0604030504040204" pitchFamily="50" charset="-128"/>
              </a:rPr>
              <a:t>」　</a:t>
            </a:r>
            <a:endParaRPr lang="en-US" altLang="ja-JP" sz="900" dirty="0" smtClean="0">
              <a:latin typeface="Meiryo UI" panose="020B0604030504040204" pitchFamily="50" charset="-128"/>
              <a:ea typeface="Meiryo UI" panose="020B0604030504040204" pitchFamily="50" charset="-128"/>
              <a:cs typeface="Meiryo UI" panose="020B0604030504040204" pitchFamily="50" charset="-128"/>
            </a:endParaRPr>
          </a:p>
          <a:p>
            <a:pPr algn="r"/>
            <a:r>
              <a:rPr lang="en-US" altLang="ja-JP" sz="900" dirty="0" smtClean="0">
                <a:latin typeface="Meiryo UI" panose="020B0604030504040204" pitchFamily="50" charset="-128"/>
                <a:ea typeface="Meiryo UI" panose="020B0604030504040204" pitchFamily="50" charset="-128"/>
                <a:cs typeface="Meiryo UI" panose="020B0604030504040204" pitchFamily="50" charset="-128"/>
              </a:rPr>
              <a:t>Photo</a:t>
            </a:r>
            <a:r>
              <a:rPr lang="en-US" altLang="ja-JP" sz="900" dirty="0">
                <a:latin typeface="Meiryo UI" panose="020B0604030504040204" pitchFamily="50" charset="-128"/>
                <a:ea typeface="Meiryo UI" panose="020B0604030504040204" pitchFamily="50" charset="-128"/>
                <a:cs typeface="Meiryo UI" panose="020B0604030504040204" pitchFamily="50" charset="-128"/>
              </a:rPr>
              <a:t>: </a:t>
            </a:r>
            <a:r>
              <a:rPr lang="en-US" altLang="ja-JP" sz="900" dirty="0" err="1">
                <a:latin typeface="Meiryo UI" panose="020B0604030504040204" pitchFamily="50" charset="-128"/>
                <a:ea typeface="Meiryo UI" panose="020B0604030504040204" pitchFamily="50" charset="-128"/>
                <a:cs typeface="Meiryo UI" panose="020B0604030504040204" pitchFamily="50" charset="-128"/>
              </a:rPr>
              <a:t>Kimito</a:t>
            </a:r>
            <a:r>
              <a:rPr lang="en-US" altLang="ja-JP" sz="900" dirty="0">
                <a:latin typeface="Meiryo UI" panose="020B0604030504040204" pitchFamily="50" charset="-128"/>
                <a:ea typeface="Meiryo UI" panose="020B0604030504040204" pitchFamily="50" charset="-128"/>
                <a:cs typeface="Meiryo UI" panose="020B0604030504040204" pitchFamily="50" charset="-128"/>
              </a:rPr>
              <a:t> Takahashi</a:t>
            </a:r>
            <a:endParaRPr lang="en-US" altLang="ja-JP" sz="900" b="1" dirty="0" smtClean="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4" name="図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05250" y="4309376"/>
            <a:ext cx="2796508" cy="2085094"/>
          </a:xfrm>
          <a:prstGeom prst="rect">
            <a:avLst/>
          </a:prstGeom>
        </p:spPr>
      </p:pic>
      <p:sp>
        <p:nvSpPr>
          <p:cNvPr id="17" name="テキスト ボックス 16"/>
          <p:cNvSpPr txBox="1"/>
          <p:nvPr/>
        </p:nvSpPr>
        <p:spPr>
          <a:xfrm>
            <a:off x="2414629" y="910371"/>
            <a:ext cx="4334099" cy="261610"/>
          </a:xfrm>
          <a:prstGeom prst="rect">
            <a:avLst/>
          </a:prstGeom>
          <a:noFill/>
        </p:spPr>
        <p:txBody>
          <a:bodyPr wrap="square" rtlCol="0">
            <a:spAutoFit/>
          </a:bodyPr>
          <a:lstStyle/>
          <a:p>
            <a:pPr algn="r"/>
            <a:r>
              <a:rPr lang="ja-JP" altLang="en-US"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zh-TW" altLang="en-US" sz="1100" dirty="0">
                <a:solidFill>
                  <a:schemeClr val="bg1"/>
                </a:solidFill>
                <a:latin typeface="Meiryo UI" panose="020B0604030504040204" pitchFamily="50" charset="-128"/>
                <a:ea typeface="Meiryo UI" panose="020B0604030504040204" pitchFamily="50" charset="-128"/>
              </a:rPr>
              <a:t>瀬戸内国際芸術祭実行委員会</a:t>
            </a:r>
            <a:r>
              <a:rPr lang="zh-TW" altLang="en-US" sz="1100" dirty="0" smtClean="0">
                <a:solidFill>
                  <a:schemeClr val="bg1"/>
                </a:solidFill>
                <a:latin typeface="Meiryo UI" panose="020B0604030504040204" pitchFamily="50" charset="-128"/>
                <a:ea typeface="Meiryo UI" panose="020B0604030504040204" pitchFamily="50" charset="-128"/>
              </a:rPr>
              <a:t>事務局</a:t>
            </a:r>
            <a:r>
              <a:rPr lang="ja-JP" altLang="en-US" sz="1100" dirty="0" smtClean="0">
                <a:solidFill>
                  <a:schemeClr val="bg1"/>
                </a:solidFill>
              </a:rPr>
              <a:t>　</a:t>
            </a:r>
            <a:r>
              <a:rPr lang="en-US" altLang="ja-JP"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a:t>
            </a:r>
            <a:r>
              <a:rPr lang="ja-JP" altLang="en-US"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813</a:t>
            </a:r>
            <a:r>
              <a:rPr lang="ja-JP" altLang="en-US"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1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0853</a:t>
            </a:r>
            <a:endParaRPr lang="ja-JP" altLang="en-US" sz="1100"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3913072489"/>
      </p:ext>
    </p:extLst>
  </p:cSld>
  <p:clrMapOvr>
    <a:masterClrMapping/>
  </p:clrMapOvr>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9444</TotalTime>
  <Words>497</Words>
  <Application>Microsoft Office PowerPoint</Application>
  <PresentationFormat>A4 210 x 297 mm</PresentationFormat>
  <Paragraphs>47</Paragraphs>
  <Slides>3</Slides>
  <Notes>1</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3</vt:i4>
      </vt:variant>
    </vt:vector>
  </HeadingPairs>
  <TitlesOfParts>
    <vt:vector size="9" baseType="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622</cp:revision>
  <cp:lastPrinted>2018-03-28T07:18:53Z</cp:lastPrinted>
  <dcterms:created xsi:type="dcterms:W3CDTF">2016-09-21T05:42:48Z</dcterms:created>
  <dcterms:modified xsi:type="dcterms:W3CDTF">2018-03-29T03:55:54Z</dcterms:modified>
</cp:coreProperties>
</file>