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4" r:id="rId2"/>
    <p:sldId id="317" r:id="rId3"/>
    <p:sldId id="318" r:id="rId4"/>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2476"/>
    <a:srgbClr val="E26F5A"/>
    <a:srgbClr val="FF9900"/>
    <a:srgbClr val="E68B15"/>
    <a:srgbClr val="EAE0CD"/>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varScale="1">
        <p:scale>
          <a:sx n="60" d="100"/>
          <a:sy n="60" d="100"/>
        </p:scale>
        <p:origin x="2658" y="84"/>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2018/3/29</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1677221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2018/3/29</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正方形/長方形 50"/>
          <p:cNvSpPr/>
          <p:nvPr/>
        </p:nvSpPr>
        <p:spPr>
          <a:xfrm>
            <a:off x="99000" y="182496"/>
            <a:ext cx="6625547" cy="711856"/>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地元で人気の三木町観光スポットをめぐる旅</a:t>
            </a:r>
            <a:endPar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graphicFrame>
        <p:nvGraphicFramePr>
          <p:cNvPr id="33" name="表 32"/>
          <p:cNvGraphicFramePr>
            <a:graphicFrameLocks noGrp="1"/>
          </p:cNvGraphicFramePr>
          <p:nvPr>
            <p:extLst>
              <p:ext uri="{D42A27DB-BD31-4B8C-83A1-F6EECF244321}">
                <p14:modId xmlns:p14="http://schemas.microsoft.com/office/powerpoint/2010/main" val="1589669765"/>
              </p:ext>
            </p:extLst>
          </p:nvPr>
        </p:nvGraphicFramePr>
        <p:xfrm>
          <a:off x="3533971" y="2206431"/>
          <a:ext cx="3149632" cy="6200120"/>
        </p:xfrm>
        <a:graphic>
          <a:graphicData uri="http://schemas.openxmlformats.org/drawingml/2006/table">
            <a:tbl>
              <a:tblPr firstRow="1" bandRow="1">
                <a:tableStyleId>{5C22544A-7EE6-4342-B048-85BDC9FD1C3A}</a:tableStyleId>
              </a:tblPr>
              <a:tblGrid>
                <a:gridCol w="3149632"/>
              </a:tblGrid>
              <a:tr h="443271">
                <a:tc>
                  <a:txBody>
                    <a:bodyPr/>
                    <a:lstStyle/>
                    <a:p>
                      <a:pPr algn="ctr"/>
                      <a:r>
                        <a:rPr kumimoji="1" lang="ja-JP" altLang="en-US" sz="2000" b="0" dirty="0" smtClean="0">
                          <a:latin typeface="Meiryo UI" panose="020B0604030504040204" pitchFamily="50" charset="-128"/>
                          <a:ea typeface="Meiryo UI" panose="020B0604030504040204" pitchFamily="50" charset="-128"/>
                          <a:cs typeface="Meiryo UI" panose="020B0604030504040204" pitchFamily="50" charset="-128"/>
                        </a:rPr>
                        <a:t>プラン２　</a:t>
                      </a:r>
                      <a:endParaRPr kumimoji="1" lang="ja-JP" altLang="en-US" sz="20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414857">
                <a:tc>
                  <a:txBody>
                    <a:bodyPr/>
                    <a:lstStyle/>
                    <a:p>
                      <a:pPr algn="ctr"/>
                      <a:r>
                        <a:rPr kumimoji="1" lang="ja-JP" altLang="en-US" sz="1800" smtClean="0">
                          <a:latin typeface="Meiryo UI" panose="020B0604030504040204" pitchFamily="50" charset="-128"/>
                          <a:ea typeface="Meiryo UI" panose="020B0604030504040204" pitchFamily="50" charset="-128"/>
                          <a:cs typeface="Meiryo UI" panose="020B0604030504040204" pitchFamily="50" charset="-128"/>
                        </a:rPr>
                        <a:t>出発地</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a:tc>
              </a:tr>
              <a:tr h="414857">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a:t>
                      </a:r>
                      <a:endParaRPr kumimoji="1" lang="ja-JP" altLang="en-US" sz="12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a:txBody>
                  <a:tcPr/>
                </a:tc>
              </a:tr>
              <a:tr h="1022934">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白山登山</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讃岐七富士のひとつに数えられる白山。</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手軽に登山が楽しめます</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41485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（徒歩</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p>
                  </a:txBody>
                  <a:tcPr/>
                </a:tc>
              </a:tr>
              <a:tr h="1022934">
                <a:tc>
                  <a:txBody>
                    <a:bodyPr/>
                    <a:lstStyle/>
                    <a:p>
                      <a:pPr algn="ctr"/>
                      <a:r>
                        <a:rPr kumimoji="1" lang="ja-JP" altLang="en-US" sz="18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トレスタ白山</a:t>
                      </a:r>
                      <a:endParaRPr kumimoji="1" lang="en-US" altLang="ja-JP" sz="18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館内に大浴場や露天風呂を備えた多目的施設。</a:t>
                      </a:r>
                      <a:r>
                        <a:rPr lang="ja-JP" altLang="en-US" sz="1200" dirty="0" smtClean="0">
                          <a:effectLst/>
                          <a:latin typeface="Meiryo UI" panose="020B0604030504040204" pitchFamily="50" charset="-128"/>
                          <a:ea typeface="Meiryo UI" panose="020B0604030504040204" pitchFamily="50" charset="-128"/>
                          <a:cs typeface="Meiryo UI" panose="020B0604030504040204" pitchFamily="50" charset="-128"/>
                        </a:rPr>
                        <a:t>登山でかいた汗をお風呂で流そう！</a:t>
                      </a:r>
                      <a:endParaRPr lang="en-US" altLang="ja-JP" sz="1200" dirty="0" smtClean="0">
                        <a:effectLst/>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414857">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▼（徒歩</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818348">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「滝音（たきね）」</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さぬき</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うどん店にて昼食</a:t>
                      </a:r>
                      <a:endPar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414857">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▼（レンタカーで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6</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818348">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願勝寺</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静御前ゆかりのお寺</a:t>
                      </a:r>
                      <a:endPar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bl>
          </a:graphicData>
        </a:graphic>
      </p:graphicFrame>
      <p:sp>
        <p:nvSpPr>
          <p:cNvPr id="6" name="テキスト ボックス 5"/>
          <p:cNvSpPr txBox="1"/>
          <p:nvPr/>
        </p:nvSpPr>
        <p:spPr>
          <a:xfrm>
            <a:off x="128337" y="1037243"/>
            <a:ext cx="4828674" cy="523220"/>
          </a:xfrm>
          <a:prstGeom prst="rect">
            <a:avLst/>
          </a:prstGeom>
          <a:noFill/>
        </p:spPr>
        <p:txBody>
          <a:bodyPr wrap="square" rtlCol="0">
            <a:spAutoFit/>
          </a:bodyPr>
          <a:lstStyle/>
          <a:p>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まだ全国的には知られていない三木町。地元の人が楽しむ人気スポットを訪ねるスポットをご紹介！</a:t>
            </a:r>
            <a:r>
              <a:rPr lang="ja-JP" altLang="en-US" sz="14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a:t>
            </a:r>
            <a:endParaRPr lang="ja-JP" altLang="en-US" sz="14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graphicFrame>
        <p:nvGraphicFramePr>
          <p:cNvPr id="8" name="表 7"/>
          <p:cNvGraphicFramePr>
            <a:graphicFrameLocks noGrp="1"/>
          </p:cNvGraphicFramePr>
          <p:nvPr>
            <p:extLst>
              <p:ext uri="{D42A27DB-BD31-4B8C-83A1-F6EECF244321}">
                <p14:modId xmlns:p14="http://schemas.microsoft.com/office/powerpoint/2010/main" val="2512888166"/>
              </p:ext>
            </p:extLst>
          </p:nvPr>
        </p:nvGraphicFramePr>
        <p:xfrm>
          <a:off x="246099" y="2198090"/>
          <a:ext cx="3149632" cy="6208461"/>
        </p:xfrm>
        <a:graphic>
          <a:graphicData uri="http://schemas.openxmlformats.org/drawingml/2006/table">
            <a:tbl>
              <a:tblPr firstRow="1" bandRow="1">
                <a:tableStyleId>{5C22544A-7EE6-4342-B048-85BDC9FD1C3A}</a:tableStyleId>
              </a:tblPr>
              <a:tblGrid>
                <a:gridCol w="3149632"/>
              </a:tblGrid>
              <a:tr h="397986">
                <a:tc>
                  <a:txBody>
                    <a:bodyPr/>
                    <a:lstStyle/>
                    <a:p>
                      <a:pPr algn="ctr"/>
                      <a:r>
                        <a:rPr kumimoji="1" lang="ja-JP" altLang="en-US" sz="2000" b="0" dirty="0" smtClean="0">
                          <a:latin typeface="Meiryo UI" panose="020B0604030504040204" pitchFamily="50" charset="-128"/>
                          <a:ea typeface="Meiryo UI" panose="020B0604030504040204" pitchFamily="50" charset="-128"/>
                          <a:cs typeface="Meiryo UI" panose="020B0604030504040204" pitchFamily="50" charset="-128"/>
                        </a:rPr>
                        <a:t>プラン１</a:t>
                      </a:r>
                      <a:endParaRPr kumimoji="1" lang="ja-JP" altLang="en-US" sz="20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57423">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出発地</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a:tc>
              </a:tr>
              <a:tr h="357423">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a:t>
                      </a:r>
                      <a:endParaRPr kumimoji="1" lang="ja-JP" altLang="en-US" sz="12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a:txBody>
                  <a:tcPr/>
                </a:tc>
              </a:tr>
              <a:tr h="705053">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虹の滝（こうのたき）</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b="0" dirty="0" smtClean="0">
                          <a:latin typeface="Meiryo UI" panose="020B0604030504040204" pitchFamily="50" charset="-128"/>
                          <a:ea typeface="Meiryo UI" panose="020B0604030504040204" pitchFamily="50" charset="-128"/>
                          <a:cs typeface="Meiryo UI" panose="020B0604030504040204" pitchFamily="50" charset="-128"/>
                        </a:rPr>
                        <a:t>「讃岐百景」に選ばれている雌雄二つの滝</a:t>
                      </a:r>
                      <a:endParaRPr lang="en-US" altLang="ja-JP" sz="1200" b="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57423">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（レンタカーで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30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705053">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熊野神社の二本杉</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solidFill>
                            <a:schemeClr val="tx1"/>
                          </a:solidFill>
                          <a:effectLst/>
                          <a:latin typeface="Meiryo UI" panose="020B0604030504040204" pitchFamily="50" charset="-128"/>
                          <a:ea typeface="Meiryo UI" panose="020B0604030504040204" pitchFamily="50" charset="-128"/>
                          <a:cs typeface="Meiryo UI" panose="020B0604030504040204" pitchFamily="50" charset="-128"/>
                        </a:rPr>
                        <a:t>県指定の天然記念物</a:t>
                      </a:r>
                      <a:endParaRPr lang="en-US" altLang="ja-JP" sz="12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5742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（レンタカーで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p>
                  </a:txBody>
                  <a:tcPr/>
                </a:tc>
              </a:tr>
              <a:tr h="705053">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VACCA</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rPr>
                        <a:t>MUCCA</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古民家をリノベーションしたお店で昼食</a:t>
                      </a:r>
                      <a:endPar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5742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p>
                  </a:txBody>
                  <a:tcPr/>
                </a:tc>
              </a:tr>
              <a:tr h="705053">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「森のいちご」</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2008</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年</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12</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月にオープンしたいちご狩り観光農園</a:t>
                      </a:r>
                      <a:endPar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5742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▼（レンタカーで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25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p>
                  </a:txBody>
                  <a:tcPr/>
                </a:tc>
              </a:tr>
              <a:tr h="705053">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メタセコイアの森・太古の森</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メタセコイアの巨木と恐竜のオブジェを鑑賞</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bl>
          </a:graphicData>
        </a:graphic>
      </p:graphicFrame>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8787" y="1037243"/>
            <a:ext cx="1564105" cy="1106081"/>
          </a:xfrm>
          <a:prstGeom prst="rect">
            <a:avLst/>
          </a:prstGeom>
          <a:ln w="28575">
            <a:solidFill>
              <a:schemeClr val="accent1"/>
            </a:solidFill>
          </a:ln>
        </p:spPr>
      </p:pic>
    </p:spTree>
    <p:extLst>
      <p:ext uri="{BB962C8B-B14F-4D97-AF65-F5344CB8AC3E}">
        <p14:creationId xmlns:p14="http://schemas.microsoft.com/office/powerpoint/2010/main" val="3376212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483" y="7202298"/>
            <a:ext cx="2634612" cy="2197209"/>
          </a:xfrm>
          <a:prstGeom prst="rect">
            <a:avLst/>
          </a:prstGeom>
        </p:spPr>
      </p:pic>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2</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地元で人気の三木町観光スポットをめぐる旅</a:t>
            </a: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虹の滝（こうのたき</a:t>
            </a: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1384995"/>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「虹の滝」は塩江町との町境にあたる小蓑地区にある雌雄二つの滝。「讃岐百景」にも選ばれて</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雄滝は別名かもじかの滝、雌滝は銚子の形に似ていることから銚子滝とも呼ばれて</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雄滝の高さは約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11</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メートル、幅は</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メートル。雌滝は落差が約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メートルで幅は</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メートル。規模はさほど大きくはないが水量が豊富で日光に水煙が映えて七色の虹が現れるところから「虹の滝」と名づけられたといわれて</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三木町産業振興課</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087-891-3308</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585" y="1338822"/>
            <a:ext cx="2617804" cy="2203169"/>
          </a:xfrm>
          <a:prstGeom prst="rect">
            <a:avLst/>
          </a:prstGeom>
        </p:spPr>
      </p:pic>
      <p:sp>
        <p:nvSpPr>
          <p:cNvPr id="31" name="正方形/長方形 30"/>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テキスト ボックス 31"/>
          <p:cNvSpPr txBox="1"/>
          <p:nvPr/>
        </p:nvSpPr>
        <p:spPr>
          <a:xfrm>
            <a:off x="155377" y="4271553"/>
            <a:ext cx="3824046" cy="461665"/>
          </a:xfrm>
          <a:prstGeom prst="rect">
            <a:avLst/>
          </a:prstGeom>
          <a:noFill/>
        </p:spPr>
        <p:txBody>
          <a:bodyPr wrap="square" rtlCol="0">
            <a:spAutoFit/>
          </a:bodyPr>
          <a:lstStyle/>
          <a:p>
            <a:pPr algn="just"/>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2008</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月にオープンした、いちご狩りの観光農園です。自然と触れ合える施設に、ぜひ一度お越しください！</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3" name="正方形/長方形 32"/>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森のいちご</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34" name="正方形/長方形 33"/>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テキスト ボックス 34"/>
          <p:cNvSpPr txBox="1"/>
          <p:nvPr/>
        </p:nvSpPr>
        <p:spPr>
          <a:xfrm>
            <a:off x="2914410" y="7208061"/>
            <a:ext cx="3824046" cy="1754326"/>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讃岐百景」のひとつ、「山大寺池」のほとりにある森。メタセコイアの巨木と恐竜のオブジェがあります。メタセコイアは三木町鹿庭出身の植物学者、故三木茂博士が化石から発見し命名した植物です。太古の森は、みどりの丘、展望の丘、記念の丘、太古の広場それらを結ぶ散策コースからなり、自然とのふれあいの中で、悠久の時の流れに思いをはせ、四季折々の散策、森林浴が楽しめます。また、太古の森に恐竜ティラノサウルス、トリケラトプスの遊具などが設置され、子どもたちの新しい遊び場となってい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6" name="正方形/長方形 35"/>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メタセコイアの森・太古の森</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9" name="テキスト ボックス 38"/>
          <p:cNvSpPr txBox="1"/>
          <p:nvPr/>
        </p:nvSpPr>
        <p:spPr>
          <a:xfrm>
            <a:off x="2881596" y="3808262"/>
            <a:ext cx="3801742" cy="307777"/>
          </a:xfrm>
          <a:prstGeom prst="rect">
            <a:avLst/>
          </a:prstGeom>
          <a:solidFill>
            <a:schemeClr val="accent1"/>
          </a:solid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087-890-3035</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40" name="図 3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46072" y="4302131"/>
            <a:ext cx="2624991" cy="2205194"/>
          </a:xfrm>
          <a:prstGeom prst="rect">
            <a:avLst/>
          </a:prstGeom>
        </p:spPr>
      </p:pic>
      <p:sp>
        <p:nvSpPr>
          <p:cNvPr id="41" name="テキスト ボックス 40"/>
          <p:cNvSpPr txBox="1"/>
          <p:nvPr/>
        </p:nvSpPr>
        <p:spPr>
          <a:xfrm>
            <a:off x="2474149" y="6801808"/>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三木町産業振興課　</a:t>
            </a:r>
            <a:r>
              <a:rPr lang="ja-JP" altLang="en-US" sz="1400" dirty="0"/>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087-891-3308</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654749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003" y="1321417"/>
            <a:ext cx="2623564" cy="2209547"/>
          </a:xfrm>
          <a:prstGeom prst="rect">
            <a:avLst/>
          </a:prstGeom>
        </p:spPr>
      </p:pic>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3</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地元で人気の三木町観光スポットをめぐる旅</a:t>
            </a: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7" y="4271553"/>
            <a:ext cx="3824046" cy="830997"/>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ホテル、レストラン「四季」、会議場、研究室、結婚式場、宴会場、大浴場、露天風呂を備え、スポーツセンターには、屋外レジャープール、アイスアリーナのスケート場、テニスコートを備えた三木町唯一の多目的タウンで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トレスタ白山</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087-898-8881 </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白山（しらやま）</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テキスト ボックス 52"/>
          <p:cNvSpPr txBox="1"/>
          <p:nvPr/>
        </p:nvSpPr>
        <p:spPr>
          <a:xfrm>
            <a:off x="2892106" y="1312370"/>
            <a:ext cx="3824046" cy="646331"/>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春には桜が山</a:t>
            </a:r>
            <a:r>
              <a:rPr lang="ja-JP" altLang="en-US" sz="12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すそを</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覆うおむすび山。よく整備された登山道があり、幼児でも登れます。登り口にある白山神社で安全祈願をして、眺望抜群の頂上を目指してみては！</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三木町産業振興課　</a:t>
            </a:r>
            <a:r>
              <a:rPr lang="ja-JP" altLang="en-US" sz="1400" dirty="0"/>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087-891-3308</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0" name="図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0328" y="4285785"/>
            <a:ext cx="2630972" cy="2195635"/>
          </a:xfrm>
          <a:prstGeom prst="rect">
            <a:avLst/>
          </a:prstGeom>
        </p:spPr>
      </p:pic>
    </p:spTree>
    <p:extLst>
      <p:ext uri="{BB962C8B-B14F-4D97-AF65-F5344CB8AC3E}">
        <p14:creationId xmlns:p14="http://schemas.microsoft.com/office/powerpoint/2010/main" val="91070463"/>
      </p:ext>
    </p:extLst>
  </p:cSld>
  <p:clrMapOvr>
    <a:masterClrMapping/>
  </p:clrMapOvr>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9779</TotalTime>
  <Words>580</Words>
  <Application>Microsoft Office PowerPoint</Application>
  <PresentationFormat>A4 210 x 297 mm</PresentationFormat>
  <Paragraphs>54</Paragraphs>
  <Slides>3</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3</vt:i4>
      </vt:variant>
    </vt:vector>
  </HeadingPairs>
  <TitlesOfParts>
    <vt:vector size="9"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637</cp:revision>
  <cp:lastPrinted>2016-10-28T06:31:23Z</cp:lastPrinted>
  <dcterms:created xsi:type="dcterms:W3CDTF">2016-09-21T05:42:48Z</dcterms:created>
  <dcterms:modified xsi:type="dcterms:W3CDTF">2018-03-29T04:02:57Z</dcterms:modified>
</cp:coreProperties>
</file>