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7"/>
  </p:notesMasterIdLst>
  <p:sldIdLst>
    <p:sldId id="314" r:id="rId2"/>
    <p:sldId id="317" r:id="rId3"/>
    <p:sldId id="318" r:id="rId4"/>
    <p:sldId id="319" r:id="rId5"/>
    <p:sldId id="320" r:id="rId6"/>
  </p:sldIdLst>
  <p:sldSz cx="6858000" cy="9906000" type="A4"/>
  <p:notesSz cx="6858000" cy="9945688"/>
  <p:defaultTex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 uri="{2D200454-40CA-4A62-9FC3-DE9A4176ACB9}">
      <p15:notesGuideLst xmlns:p15="http://schemas.microsoft.com/office/powerpoint/2012/main">
        <p15:guide id="1" orient="horz" pos="3132" userDrawn="1">
          <p15:clr>
            <a:srgbClr val="A4A3A4"/>
          </p15:clr>
        </p15:guide>
        <p15:guide id="2" pos="2159"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yasuko hotta" initials="yh"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2476"/>
    <a:srgbClr val="E26F5A"/>
    <a:srgbClr val="FF9900"/>
    <a:srgbClr val="E68B15"/>
    <a:srgbClr val="EAE0CD"/>
    <a:srgbClr val="660033"/>
    <a:srgbClr val="E7E7FF"/>
    <a:srgbClr val="A66CD2"/>
    <a:srgbClr val="5C005C"/>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574" autoAdjust="0"/>
    <p:restoredTop sz="93915" autoAdjust="0"/>
  </p:normalViewPr>
  <p:slideViewPr>
    <p:cSldViewPr snapToGrid="0">
      <p:cViewPr varScale="1">
        <p:scale>
          <a:sx n="60" d="100"/>
          <a:sy n="60" d="100"/>
        </p:scale>
        <p:origin x="2658" y="84"/>
      </p:cViewPr>
      <p:guideLst>
        <p:guide orient="horz" pos="3120"/>
        <p:guide pos="2160"/>
      </p:guideLst>
    </p:cSldViewPr>
  </p:slideViewPr>
  <p:outlineViewPr>
    <p:cViewPr>
      <p:scale>
        <a:sx n="33" d="100"/>
        <a:sy n="33" d="100"/>
      </p:scale>
      <p:origin x="0" y="0"/>
    </p:cViewPr>
  </p:outlineViewPr>
  <p:notesTextViewPr>
    <p:cViewPr>
      <p:scale>
        <a:sx n="150" d="100"/>
        <a:sy n="150" d="100"/>
      </p:scale>
      <p:origin x="0" y="0"/>
    </p:cViewPr>
  </p:notesTextViewPr>
  <p:sorterViewPr>
    <p:cViewPr>
      <p:scale>
        <a:sx n="40" d="100"/>
        <a:sy n="40" d="100"/>
      </p:scale>
      <p:origin x="0" y="0"/>
    </p:cViewPr>
  </p:sorterViewPr>
  <p:notesViewPr>
    <p:cSldViewPr snapToGrid="0" showGuides="1">
      <p:cViewPr varScale="1">
        <p:scale>
          <a:sx n="50" d="100"/>
          <a:sy n="50" d="100"/>
        </p:scale>
        <p:origin x="-2964" y="-108"/>
      </p:cViewPr>
      <p:guideLst>
        <p:guide orient="horz" pos="3132"/>
        <p:guide pos="2159"/>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1" y="0"/>
            <a:ext cx="2971800" cy="499013"/>
          </a:xfrm>
          <a:prstGeom prst="rect">
            <a:avLst/>
          </a:prstGeom>
        </p:spPr>
        <p:txBody>
          <a:bodyPr vert="horz" lIns="96005" tIns="48003" rIns="96005" bIns="48003" rtlCol="0"/>
          <a:lstStyle>
            <a:lvl1pPr algn="l">
              <a:defRPr sz="1300"/>
            </a:lvl1pPr>
          </a:lstStyle>
          <a:p>
            <a:endParaRPr kumimoji="1" lang="ja-JP" altLang="en-US"/>
          </a:p>
        </p:txBody>
      </p:sp>
      <p:sp>
        <p:nvSpPr>
          <p:cNvPr id="3" name="日付プレースホルダー 2"/>
          <p:cNvSpPr>
            <a:spLocks noGrp="1"/>
          </p:cNvSpPr>
          <p:nvPr>
            <p:ph type="dt" idx="1"/>
          </p:nvPr>
        </p:nvSpPr>
        <p:spPr>
          <a:xfrm>
            <a:off x="3884614" y="0"/>
            <a:ext cx="2971800" cy="499013"/>
          </a:xfrm>
          <a:prstGeom prst="rect">
            <a:avLst/>
          </a:prstGeom>
        </p:spPr>
        <p:txBody>
          <a:bodyPr vert="horz" lIns="96005" tIns="48003" rIns="96005" bIns="48003" rtlCol="0"/>
          <a:lstStyle>
            <a:lvl1pPr algn="r">
              <a:defRPr sz="1300"/>
            </a:lvl1pPr>
          </a:lstStyle>
          <a:p>
            <a:fld id="{E53FB852-AC8D-4BE2-92BE-7514230E7D89}" type="datetimeFigureOut">
              <a:rPr kumimoji="1" lang="ja-JP" altLang="en-US" smtClean="0"/>
              <a:t>2018/3/29</a:t>
            </a:fld>
            <a:endParaRPr kumimoji="1" lang="ja-JP" altLang="en-US"/>
          </a:p>
        </p:txBody>
      </p:sp>
      <p:sp>
        <p:nvSpPr>
          <p:cNvPr id="4" name="スライド イメージ プレースホルダー 3"/>
          <p:cNvSpPr>
            <a:spLocks noGrp="1" noRot="1" noChangeAspect="1"/>
          </p:cNvSpPr>
          <p:nvPr>
            <p:ph type="sldImg" idx="2"/>
          </p:nvPr>
        </p:nvSpPr>
        <p:spPr>
          <a:xfrm>
            <a:off x="2266950" y="1243013"/>
            <a:ext cx="2324100" cy="3357562"/>
          </a:xfrm>
          <a:prstGeom prst="rect">
            <a:avLst/>
          </a:prstGeom>
          <a:noFill/>
          <a:ln w="12700">
            <a:solidFill>
              <a:prstClr val="black"/>
            </a:solidFill>
          </a:ln>
        </p:spPr>
        <p:txBody>
          <a:bodyPr vert="horz" lIns="96005" tIns="48003" rIns="96005" bIns="48003" rtlCol="0" anchor="ctr"/>
          <a:lstStyle/>
          <a:p>
            <a:endParaRPr lang="ja-JP" altLang="en-US"/>
          </a:p>
        </p:txBody>
      </p:sp>
      <p:sp>
        <p:nvSpPr>
          <p:cNvPr id="5" name="ノート プレースホルダー 4"/>
          <p:cNvSpPr>
            <a:spLocks noGrp="1"/>
          </p:cNvSpPr>
          <p:nvPr>
            <p:ph type="body" sz="quarter" idx="3"/>
          </p:nvPr>
        </p:nvSpPr>
        <p:spPr>
          <a:xfrm>
            <a:off x="685801" y="4786363"/>
            <a:ext cx="5486400" cy="3916115"/>
          </a:xfrm>
          <a:prstGeom prst="rect">
            <a:avLst/>
          </a:prstGeom>
        </p:spPr>
        <p:txBody>
          <a:bodyPr vert="horz" lIns="96005" tIns="48003" rIns="96005" bIns="48003"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1" y="9446677"/>
            <a:ext cx="2971800" cy="499011"/>
          </a:xfrm>
          <a:prstGeom prst="rect">
            <a:avLst/>
          </a:prstGeom>
        </p:spPr>
        <p:txBody>
          <a:bodyPr vert="horz" lIns="96005" tIns="48003" rIns="96005" bIns="48003" rtlCol="0" anchor="b"/>
          <a:lstStyle>
            <a:lvl1pPr algn="l">
              <a:defRPr sz="1300"/>
            </a:lvl1pPr>
          </a:lstStyle>
          <a:p>
            <a:endParaRPr kumimoji="1" lang="ja-JP" altLang="en-US"/>
          </a:p>
        </p:txBody>
      </p:sp>
      <p:sp>
        <p:nvSpPr>
          <p:cNvPr id="7" name="スライド番号プレースホルダー 6"/>
          <p:cNvSpPr>
            <a:spLocks noGrp="1"/>
          </p:cNvSpPr>
          <p:nvPr>
            <p:ph type="sldNum" sz="quarter" idx="5"/>
          </p:nvPr>
        </p:nvSpPr>
        <p:spPr>
          <a:xfrm>
            <a:off x="3884614" y="9446677"/>
            <a:ext cx="2971800" cy="499011"/>
          </a:xfrm>
          <a:prstGeom prst="rect">
            <a:avLst/>
          </a:prstGeom>
        </p:spPr>
        <p:txBody>
          <a:bodyPr vert="horz" lIns="96005" tIns="48003" rIns="96005" bIns="48003" rtlCol="0" anchor="b"/>
          <a:lstStyle>
            <a:lvl1pPr algn="r">
              <a:defRPr sz="1300"/>
            </a:lvl1pPr>
          </a:lstStyle>
          <a:p>
            <a:fld id="{128E5E13-3B2F-4DA8-B91F-A72A0592898E}" type="slidenum">
              <a:rPr kumimoji="1" lang="ja-JP" altLang="en-US" smtClean="0"/>
              <a:t>‹#›</a:t>
            </a:fld>
            <a:endParaRPr kumimoji="1" lang="ja-JP" altLang="en-US"/>
          </a:p>
        </p:txBody>
      </p:sp>
    </p:spTree>
    <p:extLst>
      <p:ext uri="{BB962C8B-B14F-4D97-AF65-F5344CB8AC3E}">
        <p14:creationId xmlns:p14="http://schemas.microsoft.com/office/powerpoint/2010/main" val="2362280424"/>
      </p:ext>
    </p:extLst>
  </p:cSld>
  <p:clrMap bg1="lt1" tx1="dk1" bg2="lt2" tx2="dk2" accent1="accent1" accent2="accent2" accent3="accent3" accent4="accent4" accent5="accent5" accent6="accent6" hlink="hlink" folHlink="folHlink"/>
  <p:notesStyle>
    <a:lvl1pPr marL="0" algn="l" defTabSz="1075334" rtl="0" eaLnBrk="1" latinLnBrk="0" hangingPunct="1">
      <a:defRPr kumimoji="1" sz="1411" kern="1200">
        <a:solidFill>
          <a:schemeClr val="tx1"/>
        </a:solidFill>
        <a:latin typeface="+mn-lt"/>
        <a:ea typeface="+mn-ea"/>
        <a:cs typeface="+mn-cs"/>
      </a:defRPr>
    </a:lvl1pPr>
    <a:lvl2pPr marL="537667" algn="l" defTabSz="1075334" rtl="0" eaLnBrk="1" latinLnBrk="0" hangingPunct="1">
      <a:defRPr kumimoji="1" sz="1411" kern="1200">
        <a:solidFill>
          <a:schemeClr val="tx1"/>
        </a:solidFill>
        <a:latin typeface="+mn-lt"/>
        <a:ea typeface="+mn-ea"/>
        <a:cs typeface="+mn-cs"/>
      </a:defRPr>
    </a:lvl2pPr>
    <a:lvl3pPr marL="1075334" algn="l" defTabSz="1075334" rtl="0" eaLnBrk="1" latinLnBrk="0" hangingPunct="1">
      <a:defRPr kumimoji="1" sz="1411" kern="1200">
        <a:solidFill>
          <a:schemeClr val="tx1"/>
        </a:solidFill>
        <a:latin typeface="+mn-lt"/>
        <a:ea typeface="+mn-ea"/>
        <a:cs typeface="+mn-cs"/>
      </a:defRPr>
    </a:lvl3pPr>
    <a:lvl4pPr marL="1613002" algn="l" defTabSz="1075334" rtl="0" eaLnBrk="1" latinLnBrk="0" hangingPunct="1">
      <a:defRPr kumimoji="1" sz="1411" kern="1200">
        <a:solidFill>
          <a:schemeClr val="tx1"/>
        </a:solidFill>
        <a:latin typeface="+mn-lt"/>
        <a:ea typeface="+mn-ea"/>
        <a:cs typeface="+mn-cs"/>
      </a:defRPr>
    </a:lvl4pPr>
    <a:lvl5pPr marL="2150669" algn="l" defTabSz="1075334" rtl="0" eaLnBrk="1" latinLnBrk="0" hangingPunct="1">
      <a:defRPr kumimoji="1" sz="1411" kern="1200">
        <a:solidFill>
          <a:schemeClr val="tx1"/>
        </a:solidFill>
        <a:latin typeface="+mn-lt"/>
        <a:ea typeface="+mn-ea"/>
        <a:cs typeface="+mn-cs"/>
      </a:defRPr>
    </a:lvl5pPr>
    <a:lvl6pPr marL="2688336" algn="l" defTabSz="1075334" rtl="0" eaLnBrk="1" latinLnBrk="0" hangingPunct="1">
      <a:defRPr kumimoji="1" sz="1411" kern="1200">
        <a:solidFill>
          <a:schemeClr val="tx1"/>
        </a:solidFill>
        <a:latin typeface="+mn-lt"/>
        <a:ea typeface="+mn-ea"/>
        <a:cs typeface="+mn-cs"/>
      </a:defRPr>
    </a:lvl6pPr>
    <a:lvl7pPr marL="3226003" algn="l" defTabSz="1075334" rtl="0" eaLnBrk="1" latinLnBrk="0" hangingPunct="1">
      <a:defRPr kumimoji="1" sz="1411" kern="1200">
        <a:solidFill>
          <a:schemeClr val="tx1"/>
        </a:solidFill>
        <a:latin typeface="+mn-lt"/>
        <a:ea typeface="+mn-ea"/>
        <a:cs typeface="+mn-cs"/>
      </a:defRPr>
    </a:lvl7pPr>
    <a:lvl8pPr marL="3763670" algn="l" defTabSz="1075334" rtl="0" eaLnBrk="1" latinLnBrk="0" hangingPunct="1">
      <a:defRPr kumimoji="1" sz="1411" kern="1200">
        <a:solidFill>
          <a:schemeClr val="tx1"/>
        </a:solidFill>
        <a:latin typeface="+mn-lt"/>
        <a:ea typeface="+mn-ea"/>
        <a:cs typeface="+mn-cs"/>
      </a:defRPr>
    </a:lvl8pPr>
    <a:lvl9pPr marL="4301338" algn="l" defTabSz="1075334" rtl="0" eaLnBrk="1" latinLnBrk="0" hangingPunct="1">
      <a:defRPr kumimoji="1"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2266950" y="1243013"/>
            <a:ext cx="2324100" cy="3357562"/>
          </a:xfrm>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128E5E13-3B2F-4DA8-B91F-A72A0592898E}" type="slidenum">
              <a:rPr kumimoji="1" lang="ja-JP" altLang="en-US" smtClean="0"/>
              <a:t>1</a:t>
            </a:fld>
            <a:endParaRPr kumimoji="1" lang="ja-JP" altLang="en-US"/>
          </a:p>
        </p:txBody>
      </p:sp>
    </p:spTree>
    <p:extLst>
      <p:ext uri="{BB962C8B-B14F-4D97-AF65-F5344CB8AC3E}">
        <p14:creationId xmlns:p14="http://schemas.microsoft.com/office/powerpoint/2010/main" val="16772213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ja-JP" altLang="en-US" smtClean="0"/>
              <a:t>マスター タイトルの書式設定</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ja-JP" altLang="en-US" smtClean="0"/>
              <a:t>マスター サブタイトルの書式設定</a:t>
            </a:r>
            <a:endParaRPr lang="en-US" dirty="0"/>
          </a:p>
        </p:txBody>
      </p:sp>
      <p:sp>
        <p:nvSpPr>
          <p:cNvPr id="4" name="Date Placeholder 3"/>
          <p:cNvSpPr>
            <a:spLocks noGrp="1"/>
          </p:cNvSpPr>
          <p:nvPr>
            <p:ph type="dt" sz="half" idx="10"/>
          </p:nvPr>
        </p:nvSpPr>
        <p:spPr/>
        <p:txBody>
          <a:bodyPr/>
          <a:lstStyle/>
          <a:p>
            <a:fld id="{12F23E28-79F0-42B5-8075-53E165C7C07D}" type="datetime1">
              <a:rPr kumimoji="1" lang="ja-JP" altLang="en-US" smtClean="0"/>
              <a:t>2018/3/29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963565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D4740E3F-1E18-45E6-A54F-BD989A534E35}" type="datetime1">
              <a:rPr kumimoji="1" lang="ja-JP" altLang="en-US" smtClean="0"/>
              <a:t>2018/3/29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8811407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F616FF3C-DDDA-4208-A3E1-2B9C8AEC1A91}" type="datetime1">
              <a:rPr kumimoji="1" lang="ja-JP" altLang="en-US" smtClean="0"/>
              <a:t>2018/3/29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8361822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Date Placeholder 4"/>
          <p:cNvSpPr>
            <a:spLocks noGrp="1"/>
          </p:cNvSpPr>
          <p:nvPr>
            <p:ph type="dt" sz="half" idx="10"/>
          </p:nvPr>
        </p:nvSpPr>
        <p:spPr/>
        <p:txBody>
          <a:bodyPr/>
          <a:lstStyle/>
          <a:p>
            <a:fld id="{6CFA69E7-F654-4DF7-BFE5-D297B214CA40}" type="datetime1">
              <a:rPr kumimoji="1" lang="ja-JP" altLang="en-US" smtClean="0"/>
              <a:t>2018/3/29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4697907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smtClean="0"/>
              <a:t>マスター テキストの書式設定</a:t>
            </a:r>
          </a:p>
        </p:txBody>
      </p:sp>
      <p:sp>
        <p:nvSpPr>
          <p:cNvPr id="4" name="Content Placeholder 3"/>
          <p:cNvSpPr>
            <a:spLocks noGrp="1"/>
          </p:cNvSpPr>
          <p:nvPr>
            <p:ph sz="half" idx="2"/>
          </p:nvPr>
        </p:nvSpPr>
        <p:spPr>
          <a:xfrm>
            <a:off x="472381" y="3618442"/>
            <a:ext cx="2901255" cy="532218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3471863" y="3618442"/>
            <a:ext cx="2915543" cy="532218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7" name="Date Placeholder 6"/>
          <p:cNvSpPr>
            <a:spLocks noGrp="1"/>
          </p:cNvSpPr>
          <p:nvPr>
            <p:ph type="dt" sz="half" idx="10"/>
          </p:nvPr>
        </p:nvSpPr>
        <p:spPr/>
        <p:txBody>
          <a:bodyPr/>
          <a:lstStyle/>
          <a:p>
            <a:fld id="{97C7E281-65EF-4EE0-B7A0-6D77EA0F5BE0}" type="datetime1">
              <a:rPr kumimoji="1" lang="ja-JP" altLang="en-US" smtClean="0"/>
              <a:t>2018/3/29</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18127393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Date Placeholder 2"/>
          <p:cNvSpPr>
            <a:spLocks noGrp="1"/>
          </p:cNvSpPr>
          <p:nvPr>
            <p:ph type="dt" sz="half" idx="10"/>
          </p:nvPr>
        </p:nvSpPr>
        <p:spPr/>
        <p:txBody>
          <a:bodyPr/>
          <a:lstStyle/>
          <a:p>
            <a:fld id="{C68215F4-27BC-472B-B4B6-32657E9514FA}" type="datetime1">
              <a:rPr kumimoji="1" lang="ja-JP" altLang="en-US" smtClean="0"/>
              <a:t>2018/3/29</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6662534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977045-156E-4CBC-888E-01E61B1C5EDF}" type="datetime1">
              <a:rPr kumimoji="1" lang="ja-JP" altLang="en-US" smtClean="0"/>
              <a:t>2018/3/29</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4415835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smtClean="0"/>
              <a:t>マスター タイトルの書式設定</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12B09962-96E0-4204-93BF-8610E8FF6B91}" type="datetime1">
              <a:rPr kumimoji="1" lang="ja-JP" altLang="en-US" smtClean="0"/>
              <a:t>2018/3/29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5593201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smtClean="0"/>
              <a:t>マスター タイトルの書式設定</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ja-JP" altLang="en-US" smtClean="0"/>
              <a:t>図を追加</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1E302CD4-8FD0-417B-9154-A08E73CC74F8}" type="datetime1">
              <a:rPr kumimoji="1" lang="ja-JP" altLang="en-US" smtClean="0"/>
              <a:t>2018/3/29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3518260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C6671943-8DA9-42C4-A93A-22EA1ECC9E5E}" type="datetime1">
              <a:rPr kumimoji="1" lang="ja-JP" altLang="en-US" smtClean="0"/>
              <a:t>2018/3/29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1034518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299984CB-965F-4A81-A74B-87F7223A7E4A}" type="datetime1">
              <a:rPr kumimoji="1" lang="ja-JP" altLang="en-US" smtClean="0"/>
              <a:t>2018/3/29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3455340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narHorz">
          <a:fgClr>
            <a:schemeClr val="bg1"/>
          </a:fgClr>
          <a:bgClr>
            <a:schemeClr val="bg1"/>
          </a:bgClr>
        </a:patt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69F5773-5DFD-47E5-AA03-BD9E1CA36698}" type="datetime1">
              <a:rPr kumimoji="1" lang="ja-JP" altLang="en-US" smtClean="0"/>
              <a:t>2018/3/29</a:t>
            </a:fld>
            <a:endParaRPr kumimoji="1" lang="ja-JP" alt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73547589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defTabSz="685800" rtl="0" eaLnBrk="1" latinLnBrk="0" hangingPunct="1">
        <a:lnSpc>
          <a:spcPct val="90000"/>
        </a:lnSpc>
        <a:spcBef>
          <a:spcPct val="0"/>
        </a:spcBef>
        <a:buNone/>
        <a:defRPr kumimoji="1"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kumimoji="1"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p:bodyStyle>
    <p:otherStyle>
      <a:defPPr>
        <a:defRPr lang="en-US"/>
      </a:defPPr>
      <a:lvl1pPr marL="0" algn="l" defTabSz="685800" rtl="0" eaLnBrk="1" latinLnBrk="0" hangingPunct="1">
        <a:defRPr kumimoji="1" sz="1350" kern="1200">
          <a:solidFill>
            <a:schemeClr val="tx1"/>
          </a:solidFill>
          <a:latin typeface="+mn-lt"/>
          <a:ea typeface="+mn-ea"/>
          <a:cs typeface="+mn-cs"/>
        </a:defRPr>
      </a:lvl1pPr>
      <a:lvl2pPr marL="342900" algn="l" defTabSz="685800" rtl="0" eaLnBrk="1" latinLnBrk="0" hangingPunct="1">
        <a:defRPr kumimoji="1" sz="1350" kern="1200">
          <a:solidFill>
            <a:schemeClr val="tx1"/>
          </a:solidFill>
          <a:latin typeface="+mn-lt"/>
          <a:ea typeface="+mn-ea"/>
          <a:cs typeface="+mn-cs"/>
        </a:defRPr>
      </a:lvl2pPr>
      <a:lvl3pPr marL="685800" algn="l" defTabSz="685800" rtl="0" eaLnBrk="1" latinLnBrk="0" hangingPunct="1">
        <a:defRPr kumimoji="1" sz="1350" kern="1200">
          <a:solidFill>
            <a:schemeClr val="tx1"/>
          </a:solidFill>
          <a:latin typeface="+mn-lt"/>
          <a:ea typeface="+mn-ea"/>
          <a:cs typeface="+mn-cs"/>
        </a:defRPr>
      </a:lvl3pPr>
      <a:lvl4pPr marL="1028700" algn="l" defTabSz="685800" rtl="0" eaLnBrk="1" latinLnBrk="0" hangingPunct="1">
        <a:defRPr kumimoji="1" sz="1350" kern="1200">
          <a:solidFill>
            <a:schemeClr val="tx1"/>
          </a:solidFill>
          <a:latin typeface="+mn-lt"/>
          <a:ea typeface="+mn-ea"/>
          <a:cs typeface="+mn-cs"/>
        </a:defRPr>
      </a:lvl4pPr>
      <a:lvl5pPr marL="1371600" algn="l" defTabSz="685800" rtl="0" eaLnBrk="1" latinLnBrk="0" hangingPunct="1">
        <a:defRPr kumimoji="1" sz="1350" kern="1200">
          <a:solidFill>
            <a:schemeClr val="tx1"/>
          </a:solidFill>
          <a:latin typeface="+mn-lt"/>
          <a:ea typeface="+mn-ea"/>
          <a:cs typeface="+mn-cs"/>
        </a:defRPr>
      </a:lvl5pPr>
      <a:lvl6pPr marL="1714500" algn="l" defTabSz="685800" rtl="0" eaLnBrk="1" latinLnBrk="0" hangingPunct="1">
        <a:defRPr kumimoji="1" sz="1350" kern="1200">
          <a:solidFill>
            <a:schemeClr val="tx1"/>
          </a:solidFill>
          <a:latin typeface="+mn-lt"/>
          <a:ea typeface="+mn-ea"/>
          <a:cs typeface="+mn-cs"/>
        </a:defRPr>
      </a:lvl6pPr>
      <a:lvl7pPr marL="2057400" algn="l" defTabSz="685800" rtl="0" eaLnBrk="1" latinLnBrk="0" hangingPunct="1">
        <a:defRPr kumimoji="1" sz="1350" kern="1200">
          <a:solidFill>
            <a:schemeClr val="tx1"/>
          </a:solidFill>
          <a:latin typeface="+mn-lt"/>
          <a:ea typeface="+mn-ea"/>
          <a:cs typeface="+mn-cs"/>
        </a:defRPr>
      </a:lvl7pPr>
      <a:lvl8pPr marL="2400300" algn="l" defTabSz="685800" rtl="0" eaLnBrk="1" latinLnBrk="0" hangingPunct="1">
        <a:defRPr kumimoji="1" sz="1350" kern="1200">
          <a:solidFill>
            <a:schemeClr val="tx1"/>
          </a:solidFill>
          <a:latin typeface="+mn-lt"/>
          <a:ea typeface="+mn-ea"/>
          <a:cs typeface="+mn-cs"/>
        </a:defRPr>
      </a:lvl8pPr>
      <a:lvl9pPr marL="2743200" algn="l" defTabSz="685800" rtl="0" eaLnBrk="1" latinLnBrk="0" hangingPunct="1">
        <a:defRPr kumimoji="1"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g"/></Relationships>
</file>

<file path=ppt/slides/_rels/slide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正方形/長方形 50"/>
          <p:cNvSpPr/>
          <p:nvPr/>
        </p:nvSpPr>
        <p:spPr>
          <a:xfrm>
            <a:off x="99000" y="182496"/>
            <a:ext cx="6625547" cy="711856"/>
          </a:xfrm>
          <a:prstGeom prst="rect">
            <a:avLst/>
          </a:prstGeom>
          <a:solidFill>
            <a:schemeClr val="accent1">
              <a:lumMod val="7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32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小豆島・１泊２日コース</a:t>
            </a:r>
            <a:endParaRPr lang="ja-JP" altLang="en-US" sz="32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graphicFrame>
        <p:nvGraphicFramePr>
          <p:cNvPr id="12" name="表 11"/>
          <p:cNvGraphicFramePr>
            <a:graphicFrameLocks noGrp="1"/>
          </p:cNvGraphicFramePr>
          <p:nvPr>
            <p:extLst>
              <p:ext uri="{D42A27DB-BD31-4B8C-83A1-F6EECF244321}">
                <p14:modId xmlns:p14="http://schemas.microsoft.com/office/powerpoint/2010/main" val="2042020208"/>
              </p:ext>
            </p:extLst>
          </p:nvPr>
        </p:nvGraphicFramePr>
        <p:xfrm>
          <a:off x="153127" y="2206433"/>
          <a:ext cx="3149632" cy="7005320"/>
        </p:xfrm>
        <a:graphic>
          <a:graphicData uri="http://schemas.openxmlformats.org/drawingml/2006/table">
            <a:tbl>
              <a:tblPr firstRow="1" bandRow="1">
                <a:tableStyleId>{5C22544A-7EE6-4342-B048-85BDC9FD1C3A}</a:tableStyleId>
              </a:tblPr>
              <a:tblGrid>
                <a:gridCol w="3149632"/>
              </a:tblGrid>
              <a:tr h="370840">
                <a:tc>
                  <a:txBody>
                    <a:bodyPr/>
                    <a:lstStyle/>
                    <a:p>
                      <a:pPr algn="ctr"/>
                      <a:r>
                        <a:rPr kumimoji="1" lang="en-US" altLang="ja-JP" sz="2000" b="0" dirty="0" smtClean="0">
                          <a:latin typeface="Meiryo UI" panose="020B0604030504040204" pitchFamily="50" charset="-128"/>
                          <a:ea typeface="Meiryo UI" panose="020B0604030504040204" pitchFamily="50" charset="-128"/>
                          <a:cs typeface="Meiryo UI" panose="020B0604030504040204" pitchFamily="50" charset="-128"/>
                        </a:rPr>
                        <a:t>1</a:t>
                      </a:r>
                      <a:r>
                        <a:rPr kumimoji="1" lang="ja-JP" altLang="en-US" sz="2000" b="0" dirty="0" smtClean="0">
                          <a:latin typeface="Meiryo UI" panose="020B0604030504040204" pitchFamily="50" charset="-128"/>
                          <a:ea typeface="Meiryo UI" panose="020B0604030504040204" pitchFamily="50" charset="-128"/>
                          <a:cs typeface="Meiryo UI" panose="020B0604030504040204" pitchFamily="50" charset="-128"/>
                        </a:rPr>
                        <a:t>日目　</a:t>
                      </a:r>
                      <a:endParaRPr kumimoji="1" lang="ja-JP" altLang="en-US" sz="2000" b="0" dirty="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algn="ct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池田港　スタート</a:t>
                      </a:r>
                      <a:endParaRPr kumimoji="1" lang="ja-JP" altLang="en-US" sz="1800" dirty="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lvl="0" algn="l"/>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　（バスにて</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10</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分）</a:t>
                      </a:r>
                      <a:endParaRPr kumimoji="1" lang="ja-JP" altLang="en-US" sz="1200" dirty="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algn="ct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小豆島オリーブ園</a:t>
                      </a:r>
                      <a:endParaRPr kumimoji="1" lang="en-US" altLang="ja-JP" sz="1800" dirty="0" smtClean="0">
                        <a:latin typeface="Meiryo UI" panose="020B0604030504040204" pitchFamily="50" charset="-128"/>
                        <a:ea typeface="Meiryo UI" panose="020B0604030504040204" pitchFamily="50" charset="-128"/>
                        <a:cs typeface="Meiryo UI" panose="020B0604030504040204" pitchFamily="50" charset="-128"/>
                      </a:endParaRPr>
                    </a:p>
                    <a:p>
                      <a:pPr algn="ct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「オリーブの原木」が現存する施設</a:t>
                      </a:r>
                      <a:endPar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algn="ctr"/>
                      <a:endParaRPr kumimoji="1" lang="ja-JP" altLang="en-US" sz="1200" dirty="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lvl="0" algn="l"/>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　（園内徒歩移動）</a:t>
                      </a:r>
                      <a:endParaRPr kumimoji="1" lang="ja-JP" altLang="en-US" sz="1200" dirty="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algn="ct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小豆島オリーブ公園</a:t>
                      </a:r>
                      <a:endParaRPr kumimoji="1" lang="en-US" altLang="ja-JP" sz="1800" dirty="0" smtClean="0">
                        <a:latin typeface="Meiryo UI" panose="020B0604030504040204" pitchFamily="50" charset="-128"/>
                        <a:ea typeface="Meiryo UI" panose="020B0604030504040204" pitchFamily="50" charset="-128"/>
                        <a:cs typeface="Meiryo UI" panose="020B0604030504040204" pitchFamily="50" charset="-128"/>
                      </a:endParaRPr>
                    </a:p>
                    <a:p>
                      <a:pPr algn="l"/>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魔女の宅急便」のロケ地で箒を使ってインスタ映えする写真の撮影ができます</a:t>
                      </a:r>
                      <a:endPar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algn="ctr"/>
                      <a:endPar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algn="ct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園内レストラン「</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ハーブカフェ オリヴァス</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」にて昼食</a:t>
                      </a:r>
                      <a:endPar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algn="ctr"/>
                      <a:endParaRPr kumimoji="1" lang="ja-JP" altLang="en-US" sz="1200" dirty="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　（バスにて</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15</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分）</a:t>
                      </a:r>
                    </a:p>
                  </a:txBody>
                  <a:tcPr/>
                </a:tc>
              </a:tr>
              <a:tr h="370840">
                <a:tc>
                  <a:txBody>
                    <a:bodyPr/>
                    <a:lstStyle/>
                    <a:p>
                      <a:pPr algn="ct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「醤の郷」散策</a:t>
                      </a:r>
                      <a:endParaRPr kumimoji="1" lang="en-US" altLang="ja-JP" sz="1800" dirty="0" smtClean="0">
                        <a:latin typeface="Meiryo UI" panose="020B0604030504040204" pitchFamily="50" charset="-128"/>
                        <a:ea typeface="Meiryo UI" panose="020B0604030504040204" pitchFamily="50" charset="-128"/>
                        <a:cs typeface="Meiryo UI" panose="020B0604030504040204" pitchFamily="50" charset="-128"/>
                      </a:endParaRPr>
                    </a:p>
                    <a:p>
                      <a:pPr algn="l"/>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醤油蔵や佃煮工場が軒を連ねるノスタルジックな町並みを散策。醤油ソフトは絶品！</a:t>
                      </a:r>
                      <a:endParaRPr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algn="ctr"/>
                      <a:endParaRPr kumimoji="1" lang="ja-JP" altLang="en-US" sz="1200" dirty="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　（徒歩５分）</a:t>
                      </a:r>
                    </a:p>
                  </a:txBody>
                  <a:tcPr/>
                </a:tc>
              </a:tr>
              <a:tr h="370840">
                <a:tc>
                  <a:txBody>
                    <a:bodyPr/>
                    <a:lstStyle/>
                    <a:p>
                      <a:pPr algn="ct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二十四の瞳映画村</a:t>
                      </a:r>
                      <a:endParaRPr kumimoji="1" lang="en-US" altLang="ja-JP" sz="1800" dirty="0" smtClean="0">
                        <a:latin typeface="Meiryo UI" panose="020B0604030504040204" pitchFamily="50" charset="-128"/>
                        <a:ea typeface="Meiryo UI" panose="020B0604030504040204" pitchFamily="50" charset="-128"/>
                        <a:cs typeface="Meiryo UI" panose="020B0604030504040204" pitchFamily="50" charset="-128"/>
                      </a:endParaRPr>
                    </a:p>
                    <a:p>
                      <a:pPr algn="l"/>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映画「二十四の瞳」を撮影したオープンセットを利用した施設</a:t>
                      </a:r>
                      <a:endParaRPr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algn="ctr"/>
                      <a:endParaRPr kumimoji="1" lang="ja-JP" altLang="en-US" sz="1200" dirty="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　（バスでホテルへ）</a:t>
                      </a:r>
                      <a:endPar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800" b="0" dirty="0" smtClean="0">
                          <a:latin typeface="Meiryo UI" panose="020B0604030504040204" pitchFamily="50" charset="-128"/>
                          <a:ea typeface="Meiryo UI" panose="020B0604030504040204" pitchFamily="50" charset="-128"/>
                          <a:cs typeface="Meiryo UI" panose="020B0604030504040204" pitchFamily="50" charset="-128"/>
                        </a:rPr>
                        <a:t>宿泊施設</a:t>
                      </a:r>
                      <a:endParaRPr kumimoji="1" lang="en-US" altLang="ja-JP" sz="1800" b="0" dirty="0" smtClean="0">
                        <a:latin typeface="Meiryo UI" panose="020B0604030504040204" pitchFamily="50" charset="-128"/>
                        <a:ea typeface="Meiryo UI" panose="020B0604030504040204" pitchFamily="50" charset="-128"/>
                        <a:cs typeface="Meiryo UI" panose="020B0604030504040204" pitchFamily="50" charset="-128"/>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1" lang="en-US" altLang="ja-JP" sz="1200" b="0" dirty="0" smtClean="0">
                        <a:latin typeface="Meiryo UI" panose="020B0604030504040204" pitchFamily="50" charset="-128"/>
                        <a:ea typeface="Meiryo UI" panose="020B0604030504040204" pitchFamily="50" charset="-128"/>
                        <a:cs typeface="Meiryo UI" panose="020B0604030504040204" pitchFamily="50" charset="-128"/>
                      </a:endParaRPr>
                    </a:p>
                  </a:txBody>
                  <a:tcPr/>
                </a:tc>
              </a:tr>
            </a:tbl>
          </a:graphicData>
        </a:graphic>
      </p:graphicFrame>
      <p:graphicFrame>
        <p:nvGraphicFramePr>
          <p:cNvPr id="33" name="表 32"/>
          <p:cNvGraphicFramePr>
            <a:graphicFrameLocks noGrp="1"/>
          </p:cNvGraphicFramePr>
          <p:nvPr>
            <p:extLst>
              <p:ext uri="{D42A27DB-BD31-4B8C-83A1-F6EECF244321}">
                <p14:modId xmlns:p14="http://schemas.microsoft.com/office/powerpoint/2010/main" val="3633955310"/>
              </p:ext>
            </p:extLst>
          </p:nvPr>
        </p:nvGraphicFramePr>
        <p:xfrm>
          <a:off x="3533971" y="2206433"/>
          <a:ext cx="3149632" cy="7559040"/>
        </p:xfrm>
        <a:graphic>
          <a:graphicData uri="http://schemas.openxmlformats.org/drawingml/2006/table">
            <a:tbl>
              <a:tblPr firstRow="1" bandRow="1">
                <a:tableStyleId>{5C22544A-7EE6-4342-B048-85BDC9FD1C3A}</a:tableStyleId>
              </a:tblPr>
              <a:tblGrid>
                <a:gridCol w="3149632"/>
              </a:tblGrid>
              <a:tr h="135780">
                <a:tc>
                  <a:txBody>
                    <a:bodyPr/>
                    <a:lstStyle/>
                    <a:p>
                      <a:pPr algn="ctr"/>
                      <a:r>
                        <a:rPr kumimoji="1" lang="en-US" altLang="ja-JP" sz="2000" b="0" dirty="0" smtClean="0">
                          <a:latin typeface="Meiryo UI" panose="020B0604030504040204" pitchFamily="50" charset="-128"/>
                          <a:ea typeface="Meiryo UI" panose="020B0604030504040204" pitchFamily="50" charset="-128"/>
                          <a:cs typeface="Meiryo UI" panose="020B0604030504040204" pitchFamily="50" charset="-128"/>
                        </a:rPr>
                        <a:t>2</a:t>
                      </a:r>
                      <a:r>
                        <a:rPr kumimoji="1" lang="ja-JP" altLang="en-US" sz="2000" b="0" dirty="0" smtClean="0">
                          <a:latin typeface="Meiryo UI" panose="020B0604030504040204" pitchFamily="50" charset="-128"/>
                          <a:ea typeface="Meiryo UI" panose="020B0604030504040204" pitchFamily="50" charset="-128"/>
                          <a:cs typeface="Meiryo UI" panose="020B0604030504040204" pitchFamily="50" charset="-128"/>
                        </a:rPr>
                        <a:t>日目　</a:t>
                      </a:r>
                      <a:endParaRPr kumimoji="1" lang="ja-JP" altLang="en-US" sz="2000" b="0" dirty="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algn="ct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宿泊施設　スタート</a:t>
                      </a:r>
                      <a:endParaRPr kumimoji="1" lang="ja-JP" altLang="en-US" sz="1800" dirty="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lvl="0" algn="l"/>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　</a:t>
                      </a:r>
                      <a:endParaRPr kumimoji="1" lang="ja-JP" altLang="en-US" sz="1200" dirty="0">
                        <a:solidFill>
                          <a:srgbClr val="FF0000"/>
                        </a:solidFill>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algn="ct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寒霞渓ロープウェイ乗車</a:t>
                      </a:r>
                      <a:endParaRPr kumimoji="1" lang="en-US" altLang="ja-JP" sz="1800" dirty="0" smtClean="0">
                        <a:latin typeface="Meiryo UI" panose="020B0604030504040204" pitchFamily="50" charset="-128"/>
                        <a:ea typeface="Meiryo UI" panose="020B0604030504040204" pitchFamily="50" charset="-128"/>
                        <a:cs typeface="Meiryo UI" panose="020B0604030504040204" pitchFamily="50" charset="-128"/>
                      </a:endParaRPr>
                    </a:p>
                    <a:p>
                      <a:pPr algn="l"/>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日本三大渓谷美のひとつ寒霞渓にかかるロープウェイに乗車して山頂へ</a:t>
                      </a:r>
                      <a:endPar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algn="ctr"/>
                      <a:endParaRPr kumimoji="1" lang="ja-JP" altLang="en-US" sz="1200" dirty="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lvl="0" algn="l"/>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　（ロープウェイ</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5</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分）</a:t>
                      </a:r>
                      <a:endParaRPr kumimoji="1" lang="ja-JP" altLang="en-US" sz="1200" dirty="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algn="ctr"/>
                      <a:r>
                        <a:rPr kumimoji="1" lang="ja-JP" altLang="en-US" sz="1800" b="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寒霞渓山頂</a:t>
                      </a:r>
                      <a:endParaRPr kumimoji="1" lang="en-US" altLang="ja-JP" sz="1800" b="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a:p>
                      <a:pPr algn="ct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日本屈指の渓谷美を満喫できます。</a:t>
                      </a:r>
                      <a:endPar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algn="ct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山頂のお店で昼食</a:t>
                      </a:r>
                      <a:endPar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algn="ctr"/>
                      <a:endPar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▼（バスにて</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10</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分）</a:t>
                      </a:r>
                    </a:p>
                  </a:txBody>
                  <a:tcPr/>
                </a:tc>
              </a:tr>
              <a:tr h="370840">
                <a:tc>
                  <a:txBody>
                    <a:bodyPr/>
                    <a:lstStyle/>
                    <a:p>
                      <a:pPr algn="ct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美</a:t>
                      </a:r>
                      <a:r>
                        <a:rPr kumimoji="1" lang="ja-JP" altLang="en-US" sz="1800" dirty="0" err="1" smtClean="0">
                          <a:latin typeface="Meiryo UI" panose="020B0604030504040204" pitchFamily="50" charset="-128"/>
                          <a:ea typeface="Meiryo UI" panose="020B0604030504040204" pitchFamily="50" charset="-128"/>
                          <a:cs typeface="Meiryo UI" panose="020B0604030504040204" pitchFamily="50" charset="-128"/>
                        </a:rPr>
                        <a:t>しの</a:t>
                      </a: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原高原四方指展望台</a:t>
                      </a:r>
                      <a:endParaRPr kumimoji="1" lang="en-US" altLang="ja-JP" sz="1800" dirty="0" smtClean="0">
                        <a:latin typeface="Meiryo UI" panose="020B0604030504040204" pitchFamily="50" charset="-128"/>
                        <a:ea typeface="Meiryo UI" panose="020B0604030504040204" pitchFamily="50" charset="-128"/>
                        <a:cs typeface="Meiryo UI" panose="020B0604030504040204" pitchFamily="50" charset="-128"/>
                      </a:endParaRPr>
                    </a:p>
                    <a:p>
                      <a:pPr algn="ctr"/>
                      <a:r>
                        <a:rPr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「さぬき</a:t>
                      </a:r>
                      <a:r>
                        <a:rPr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100</a:t>
                      </a:r>
                      <a:r>
                        <a:rPr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景」に選ばれた景勝地</a:t>
                      </a:r>
                      <a:endParaRPr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a:p>
                      <a:pPr algn="ctr"/>
                      <a:endParaRPr kumimoji="1"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▼（バスにて</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20</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分）</a:t>
                      </a:r>
                    </a:p>
                  </a:txBody>
                  <a:tcPr/>
                </a:tc>
              </a:tr>
              <a:tr h="370840">
                <a:tc>
                  <a:txBody>
                    <a:bodyPr/>
                    <a:lstStyle/>
                    <a:p>
                      <a:pPr algn="ct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宝生院</a:t>
                      </a:r>
                      <a:endParaRPr kumimoji="1" lang="en-US" altLang="ja-JP" sz="1800" dirty="0" smtClean="0">
                        <a:latin typeface="Meiryo UI" panose="020B0604030504040204" pitchFamily="50" charset="-128"/>
                        <a:ea typeface="Meiryo UI" panose="020B0604030504040204" pitchFamily="50" charset="-128"/>
                        <a:cs typeface="Meiryo UI" panose="020B0604030504040204" pitchFamily="50" charset="-128"/>
                      </a:endParaRPr>
                    </a:p>
                    <a:p>
                      <a:pPr algn="ct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小豆島四国</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88</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ヶ所霊場の</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1</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つで</a:t>
                      </a:r>
                      <a:endParaRPr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algn="ct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国指定天然記念物のシンパク</a:t>
                      </a:r>
                      <a:endParaRPr kumimoji="1" lang="ja-JP" altLang="en-US" sz="1200" dirty="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▼（バスにて</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10</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分）</a:t>
                      </a:r>
                    </a:p>
                  </a:txBody>
                  <a:tcPr/>
                </a:tc>
              </a:tr>
              <a:tr h="370840">
                <a:tc>
                  <a:txBody>
                    <a:bodyPr/>
                    <a:lstStyle/>
                    <a:p>
                      <a:pPr algn="ct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エンジェルロード</a:t>
                      </a:r>
                      <a:endParaRPr kumimoji="1" lang="en-US" altLang="ja-JP" sz="1800" dirty="0" smtClean="0">
                        <a:latin typeface="Meiryo UI" panose="020B0604030504040204" pitchFamily="50" charset="-128"/>
                        <a:ea typeface="Meiryo UI" panose="020B0604030504040204" pitchFamily="50" charset="-128"/>
                        <a:cs typeface="Meiryo UI" panose="020B0604030504040204" pitchFamily="50" charset="-128"/>
                      </a:endParaRPr>
                    </a:p>
                    <a:p>
                      <a:pPr algn="ct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「恋人の聖地」として知られた人気の観光地</a:t>
                      </a:r>
                      <a:endParaRPr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algn="ctr"/>
                      <a:endParaRPr kumimoji="1" lang="ja-JP" altLang="en-US" sz="1200" dirty="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a:t>
                      </a: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（バスにて</a:t>
                      </a:r>
                      <a:r>
                        <a:rPr kumimoji="1"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25</a:t>
                      </a: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分）</a:t>
                      </a:r>
                      <a:endParaRPr kumimoji="1"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800" b="0" dirty="0" smtClean="0">
                          <a:latin typeface="Meiryo UI" panose="020B0604030504040204" pitchFamily="50" charset="-128"/>
                          <a:ea typeface="Meiryo UI" panose="020B0604030504040204" pitchFamily="50" charset="-128"/>
                          <a:cs typeface="Meiryo UI" panose="020B0604030504040204" pitchFamily="50" charset="-128"/>
                        </a:rPr>
                        <a:t>池田港へ</a:t>
                      </a:r>
                      <a:endParaRPr kumimoji="1" lang="en-US" altLang="ja-JP" sz="1800" b="0" dirty="0" smtClean="0">
                        <a:latin typeface="Meiryo UI" panose="020B0604030504040204" pitchFamily="50" charset="-128"/>
                        <a:ea typeface="Meiryo UI" panose="020B0604030504040204" pitchFamily="50" charset="-128"/>
                        <a:cs typeface="Meiryo UI" panose="020B0604030504040204" pitchFamily="50" charset="-128"/>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1" lang="ja-JP" altLang="en-US" sz="1200" b="0" dirty="0" smtClean="0">
                        <a:latin typeface="Meiryo UI" panose="020B0604030504040204" pitchFamily="50" charset="-128"/>
                        <a:ea typeface="Meiryo UI" panose="020B0604030504040204" pitchFamily="50" charset="-128"/>
                        <a:cs typeface="Meiryo UI" panose="020B0604030504040204" pitchFamily="50" charset="-128"/>
                      </a:endParaRPr>
                    </a:p>
                  </a:txBody>
                  <a:tcPr/>
                </a:tc>
              </a:tr>
            </a:tbl>
          </a:graphicData>
        </a:graphic>
      </p:graphicFrame>
      <p:sp>
        <p:nvSpPr>
          <p:cNvPr id="6" name="テキスト ボックス 5"/>
          <p:cNvSpPr txBox="1"/>
          <p:nvPr/>
        </p:nvSpPr>
        <p:spPr>
          <a:xfrm>
            <a:off x="128337" y="1037243"/>
            <a:ext cx="4828674" cy="954107"/>
          </a:xfrm>
          <a:prstGeom prst="rect">
            <a:avLst/>
          </a:prstGeom>
          <a:noFill/>
        </p:spPr>
        <p:txBody>
          <a:bodyPr wrap="square" rtlCol="0">
            <a:spAutoFit/>
          </a:bodyPr>
          <a:lstStyle/>
          <a:p>
            <a:pPr algn="just"/>
            <a:r>
              <a:rPr lang="ja-JP" altLang="en-US" sz="1400" dirty="0" smtClean="0">
                <a:latin typeface="Meiryo UI" panose="020B0604030504040204" pitchFamily="50" charset="-128"/>
                <a:ea typeface="Meiryo UI" panose="020B0604030504040204" pitchFamily="50" charset="-128"/>
                <a:cs typeface="Meiryo UI" panose="020B0604030504040204" pitchFamily="50" charset="-128"/>
              </a:rPr>
              <a:t>小豆島の主要観光地</a:t>
            </a:r>
            <a:r>
              <a:rPr lang="ja-JP" altLang="en-US" sz="1400" dirty="0" smtClean="0">
                <a:latin typeface="Meiryo UI" panose="020B0604030504040204" pitchFamily="50" charset="-128"/>
                <a:ea typeface="Meiryo UI" panose="020B0604030504040204" pitchFamily="50" charset="-128"/>
                <a:cs typeface="Meiryo UI" panose="020B0604030504040204" pitchFamily="50" charset="-128"/>
              </a:rPr>
              <a:t>を</a:t>
            </a:r>
            <a:r>
              <a:rPr lang="en-US" altLang="ja-JP" sz="1400" dirty="0" smtClean="0">
                <a:latin typeface="Meiryo UI" panose="020B0604030504040204" pitchFamily="50" charset="-128"/>
                <a:ea typeface="Meiryo UI" panose="020B0604030504040204" pitchFamily="50" charset="-128"/>
                <a:cs typeface="Meiryo UI" panose="020B0604030504040204" pitchFamily="50" charset="-128"/>
              </a:rPr>
              <a:t>1</a:t>
            </a:r>
            <a:r>
              <a:rPr lang="ja-JP" altLang="en-US" sz="1400" dirty="0" smtClean="0">
                <a:latin typeface="Meiryo UI" panose="020B0604030504040204" pitchFamily="50" charset="-128"/>
                <a:ea typeface="Meiryo UI" panose="020B0604030504040204" pitchFamily="50" charset="-128"/>
                <a:cs typeface="Meiryo UI" panose="020B0604030504040204" pitchFamily="50" charset="-128"/>
              </a:rPr>
              <a:t>泊</a:t>
            </a:r>
            <a:r>
              <a:rPr lang="en-US" altLang="ja-JP" sz="1400" dirty="0" smtClean="0">
                <a:latin typeface="Meiryo UI" panose="020B0604030504040204" pitchFamily="50" charset="-128"/>
                <a:ea typeface="Meiryo UI" panose="020B0604030504040204" pitchFamily="50" charset="-128"/>
                <a:cs typeface="Meiryo UI" panose="020B0604030504040204" pitchFamily="50" charset="-128"/>
              </a:rPr>
              <a:t>2</a:t>
            </a:r>
            <a:r>
              <a:rPr lang="ja-JP" altLang="en-US" sz="1400" dirty="0" smtClean="0">
                <a:latin typeface="Meiryo UI" panose="020B0604030504040204" pitchFamily="50" charset="-128"/>
                <a:ea typeface="Meiryo UI" panose="020B0604030504040204" pitchFamily="50" charset="-128"/>
                <a:cs typeface="Meiryo UI" panose="020B0604030504040204" pitchFamily="50" charset="-128"/>
              </a:rPr>
              <a:t>日</a:t>
            </a:r>
            <a:r>
              <a:rPr lang="ja-JP" altLang="en-US" sz="1400" dirty="0" smtClean="0">
                <a:latin typeface="Meiryo UI" panose="020B0604030504040204" pitchFamily="50" charset="-128"/>
                <a:ea typeface="Meiryo UI" panose="020B0604030504040204" pitchFamily="50" charset="-128"/>
                <a:cs typeface="Meiryo UI" panose="020B0604030504040204" pitchFamily="50" charset="-128"/>
              </a:rPr>
              <a:t>でめぐる</a:t>
            </a:r>
            <a:r>
              <a:rPr lang="ja-JP" altLang="en-US" sz="1400" dirty="0">
                <a:latin typeface="Meiryo UI" panose="020B0604030504040204" pitchFamily="50" charset="-128"/>
                <a:ea typeface="Meiryo UI" panose="020B0604030504040204" pitchFamily="50" charset="-128"/>
                <a:cs typeface="Meiryo UI" panose="020B0604030504040204" pitchFamily="50" charset="-128"/>
              </a:rPr>
              <a:t>コース。「魔女の宅急便」のロケ地・小豆島オリーブ公園ではほうきを使って撮影が可能。</a:t>
            </a:r>
            <a:endParaRPr lang="en-US" altLang="ja-JP" sz="1400" dirty="0">
              <a:latin typeface="Meiryo UI" panose="020B0604030504040204" pitchFamily="50" charset="-128"/>
              <a:ea typeface="Meiryo UI" panose="020B0604030504040204" pitchFamily="50" charset="-128"/>
              <a:cs typeface="Meiryo UI" panose="020B0604030504040204" pitchFamily="50" charset="-128"/>
            </a:endParaRPr>
          </a:p>
          <a:p>
            <a:pPr algn="just"/>
            <a:r>
              <a:rPr lang="ja-JP" altLang="en-US" sz="1400" dirty="0">
                <a:latin typeface="Meiryo UI" panose="020B0604030504040204" pitchFamily="50" charset="-128"/>
                <a:ea typeface="Meiryo UI" panose="020B0604030504040204" pitchFamily="50" charset="-128"/>
                <a:cs typeface="Meiryo UI" panose="020B0604030504040204" pitchFamily="50" charset="-128"/>
              </a:rPr>
              <a:t>インスタ映えスポットにもなっています</a:t>
            </a:r>
            <a:r>
              <a:rPr lang="ja-JP" altLang="en-US" sz="1400" dirty="0" smtClean="0">
                <a:latin typeface="Meiryo UI" panose="020B0604030504040204" pitchFamily="50" charset="-128"/>
                <a:ea typeface="Meiryo UI" panose="020B0604030504040204" pitchFamily="50" charset="-128"/>
                <a:cs typeface="Meiryo UI" panose="020B0604030504040204" pitchFamily="50" charset="-128"/>
              </a:rPr>
              <a:t>。</a:t>
            </a:r>
            <a:r>
              <a:rPr lang="en-US" altLang="ja-JP" sz="1400" dirty="0" smtClean="0">
                <a:latin typeface="Meiryo UI" panose="020B0604030504040204" pitchFamily="50" charset="-128"/>
                <a:ea typeface="Meiryo UI" panose="020B0604030504040204" pitchFamily="50" charset="-128"/>
                <a:cs typeface="Meiryo UI" panose="020B0604030504040204" pitchFamily="50" charset="-128"/>
              </a:rPr>
              <a:t>2</a:t>
            </a:r>
            <a:r>
              <a:rPr lang="ja-JP" altLang="en-US" sz="1400" dirty="0" smtClean="0">
                <a:latin typeface="Meiryo UI" panose="020B0604030504040204" pitchFamily="50" charset="-128"/>
                <a:ea typeface="Meiryo UI" panose="020B0604030504040204" pitchFamily="50" charset="-128"/>
                <a:cs typeface="Meiryo UI" panose="020B0604030504040204" pitchFamily="50" charset="-128"/>
              </a:rPr>
              <a:t>日目</a:t>
            </a:r>
            <a:r>
              <a:rPr lang="ja-JP" altLang="en-US" sz="1400" dirty="0" smtClean="0">
                <a:latin typeface="Meiryo UI" panose="020B0604030504040204" pitchFamily="50" charset="-128"/>
                <a:ea typeface="Meiryo UI" panose="020B0604030504040204" pitchFamily="50" charset="-128"/>
                <a:cs typeface="Meiryo UI" panose="020B0604030504040204" pitchFamily="50" charset="-128"/>
              </a:rPr>
              <a:t>は、寒霞渓やエンジェルロードなど、人気の観光スポットを巡ります。</a:t>
            </a:r>
            <a:endParaRPr lang="ja-JP" altLang="en-US" sz="1400" dirty="0">
              <a:latin typeface="Meiryo UI" panose="020B0604030504040204" pitchFamily="50" charset="-128"/>
              <a:ea typeface="Meiryo UI" panose="020B0604030504040204" pitchFamily="50" charset="-128"/>
              <a:cs typeface="Meiryo UI" panose="020B0604030504040204" pitchFamily="50" charset="-128"/>
            </a:endParaRPr>
          </a:p>
        </p:txBody>
      </p:sp>
      <p:pic>
        <p:nvPicPr>
          <p:cNvPr id="2" name="図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08787" y="1022388"/>
            <a:ext cx="1558227" cy="1076504"/>
          </a:xfrm>
          <a:prstGeom prst="rect">
            <a:avLst/>
          </a:prstGeom>
          <a:ln w="28575">
            <a:solidFill>
              <a:schemeClr val="accent1"/>
            </a:solidFill>
          </a:ln>
        </p:spPr>
      </p:pic>
    </p:spTree>
    <p:extLst>
      <p:ext uri="{BB962C8B-B14F-4D97-AF65-F5344CB8AC3E}">
        <p14:creationId xmlns:p14="http://schemas.microsoft.com/office/powerpoint/2010/main" val="33762122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ー 3"/>
          <p:cNvSpPr>
            <a:spLocks noGrp="1"/>
          </p:cNvSpPr>
          <p:nvPr>
            <p:ph type="sldNum" sz="quarter" idx="12"/>
          </p:nvPr>
        </p:nvSpPr>
        <p:spPr/>
        <p:txBody>
          <a:bodyPr/>
          <a:lstStyle/>
          <a:p>
            <a:fld id="{F962ED8D-A12D-492A-845C-91F405FD06BD}" type="slidenum">
              <a:rPr kumimoji="1" lang="ja-JP" altLang="en-US" smtClean="0"/>
              <a:t>2</a:t>
            </a:fld>
            <a:endParaRPr kumimoji="1" lang="ja-JP" altLang="en-US"/>
          </a:p>
        </p:txBody>
      </p:sp>
      <p:sp>
        <p:nvSpPr>
          <p:cNvPr id="5" name="正方形/長方形 4"/>
          <p:cNvSpPr/>
          <p:nvPr/>
        </p:nvSpPr>
        <p:spPr>
          <a:xfrm>
            <a:off x="99000" y="86020"/>
            <a:ext cx="6660000" cy="540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小豆島・１泊２日コース　おすすめ観光スポット　</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6" name="正方形/長方形 5"/>
          <p:cNvSpPr/>
          <p:nvPr/>
        </p:nvSpPr>
        <p:spPr>
          <a:xfrm>
            <a:off x="88728" y="3803335"/>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テキスト ボックス 6"/>
          <p:cNvSpPr txBox="1"/>
          <p:nvPr/>
        </p:nvSpPr>
        <p:spPr>
          <a:xfrm>
            <a:off x="155377" y="4271553"/>
            <a:ext cx="3824046" cy="1754326"/>
          </a:xfrm>
          <a:prstGeom prst="rect">
            <a:avLst/>
          </a:prstGeom>
          <a:noFill/>
        </p:spPr>
        <p:txBody>
          <a:bodyPr wrap="square" rtlCol="0">
            <a:spAutoFit/>
          </a:body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地中海の国・ギリシャのムードいっぱいの、のんびりゾーン。瀬戸内海を見下ろす小高い丘に広がる園内には、約</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2000</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本のオリーブの木や</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130</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種類以上のハーブが栽培されています。また、実写版魔女の宅急便の撮影で使用したセットが雑貨ハーブカフェとして営業しており、ハーブティーや写真撮影を楽しむことが</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できます。</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公園内には「オリーブ園」、「ハーブ園」をはじめとして、地中海ムード満点の「オリーブ記念館」、エーゲ海を思わせる「ギリシャ風車」、天然温泉の「サン・オリーブ温泉」、宿泊施設の「オリベックスうちのみ」等があります。</a:t>
            </a:r>
            <a:endParaRPr lang="en-US" altLang="ja-JP" sz="1200" b="1"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8" name="正方形/長方形 7"/>
          <p:cNvSpPr/>
          <p:nvPr/>
        </p:nvSpPr>
        <p:spPr>
          <a:xfrm>
            <a:off x="78456" y="3792476"/>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latin typeface="Meiryo UI" panose="020B0604030504040204" pitchFamily="50" charset="-128"/>
                <a:ea typeface="Meiryo UI" panose="020B0604030504040204" pitchFamily="50" charset="-128"/>
                <a:cs typeface="Meiryo UI" panose="020B0604030504040204" pitchFamily="50" charset="-128"/>
              </a:rPr>
              <a:t>小豆島オリーブ公園</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9" name="テキスト ボックス 8"/>
          <p:cNvSpPr txBox="1"/>
          <p:nvPr/>
        </p:nvSpPr>
        <p:spPr>
          <a:xfrm>
            <a:off x="2541542" y="3824781"/>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0879-82-2200</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0" name="正方形/長方形 9"/>
          <p:cNvSpPr/>
          <p:nvPr/>
        </p:nvSpPr>
        <p:spPr>
          <a:xfrm>
            <a:off x="88728" y="6767726"/>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 name="テキスト ボックス 10"/>
          <p:cNvSpPr txBox="1"/>
          <p:nvPr/>
        </p:nvSpPr>
        <p:spPr>
          <a:xfrm>
            <a:off x="2914410" y="7208061"/>
            <a:ext cx="3824046" cy="830997"/>
          </a:xfrm>
          <a:prstGeom prst="rect">
            <a:avLst/>
          </a:prstGeom>
          <a:noFill/>
        </p:spPr>
        <p:txBody>
          <a:bodyPr wrap="square" rtlCol="0">
            <a:spAutoFit/>
          </a:body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小豆島オリーブ公園内にあるオリーブ記念館</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階の「ハーブカフェ オリヴァス」では、園内のハーブガーデンで摘んだフレッシュハーブや、自慢のオリーブオイル、そして島の旬の食材を贅沢に使った食事や喫茶をご堪能いただけます。</a:t>
            </a:r>
            <a:endParaRPr lang="en-US" altLang="ja-JP" sz="1200" b="1"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2" name="正方形/長方形 11"/>
          <p:cNvSpPr/>
          <p:nvPr/>
        </p:nvSpPr>
        <p:spPr>
          <a:xfrm>
            <a:off x="78456" y="6756867"/>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smtClean="0">
                <a:latin typeface="Meiryo UI" panose="020B0604030504040204" pitchFamily="50" charset="-128"/>
                <a:ea typeface="Meiryo UI" panose="020B0604030504040204" pitchFamily="50" charset="-128"/>
                <a:cs typeface="Meiryo UI" panose="020B0604030504040204" pitchFamily="50" charset="-128"/>
              </a:rPr>
              <a:t>レストラン「</a:t>
            </a:r>
            <a:r>
              <a:rPr lang="ja-JP" altLang="en-US" sz="1800" dirty="0">
                <a:latin typeface="Meiryo UI" panose="020B0604030504040204" pitchFamily="50" charset="-128"/>
                <a:ea typeface="Meiryo UI" panose="020B0604030504040204" pitchFamily="50" charset="-128"/>
                <a:cs typeface="Meiryo UI" panose="020B0604030504040204" pitchFamily="50" charset="-128"/>
              </a:rPr>
              <a:t>ハーブカフェ オリヴァス</a:t>
            </a:r>
            <a:r>
              <a:rPr lang="ja-JP" altLang="en-US" sz="18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13" name="テキスト ボックス 12"/>
          <p:cNvSpPr txBox="1"/>
          <p:nvPr/>
        </p:nvSpPr>
        <p:spPr>
          <a:xfrm>
            <a:off x="2541542" y="6789172"/>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0879-82-2200 </a:t>
            </a:r>
          </a:p>
        </p:txBody>
      </p:sp>
      <p:sp>
        <p:nvSpPr>
          <p:cNvPr id="14" name="正方形/長方形 13"/>
          <p:cNvSpPr/>
          <p:nvPr/>
        </p:nvSpPr>
        <p:spPr>
          <a:xfrm>
            <a:off x="78456" y="872035"/>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6" name="正方形/長方形 15"/>
          <p:cNvSpPr/>
          <p:nvPr/>
        </p:nvSpPr>
        <p:spPr>
          <a:xfrm>
            <a:off x="68184" y="861176"/>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smtClean="0">
                <a:latin typeface="Meiryo UI" panose="020B0604030504040204" pitchFamily="50" charset="-128"/>
                <a:ea typeface="Meiryo UI" panose="020B0604030504040204" pitchFamily="50" charset="-128"/>
                <a:cs typeface="Meiryo UI" panose="020B0604030504040204" pitchFamily="50" charset="-128"/>
              </a:rPr>
              <a:t>小豆島オリーブ園</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22" name="テキスト ボックス 52"/>
          <p:cNvSpPr txBox="1"/>
          <p:nvPr/>
        </p:nvSpPr>
        <p:spPr>
          <a:xfrm>
            <a:off x="2892106" y="1312370"/>
            <a:ext cx="3824046" cy="1200329"/>
          </a:xfrm>
          <a:prstGeom prst="rect">
            <a:avLst/>
          </a:prstGeom>
          <a:noFill/>
        </p:spPr>
        <p:txBody>
          <a:bodyPr wrap="square" rtlCol="0">
            <a:spAutoFit/>
          </a:bodyPr>
          <a:ls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「小豆島オリーブ園」では、約</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2000</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本のオリーブの樹が栽培され、なかには日本に最初に根付いた「オリーブ原木」も現存しています。毎年春には小さい花を咲かせ、秋には赤紫色に色づくオリーブの生育状況や、</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11</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月から</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12</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月に行われる搾油作業の様子も見学が可能。ここで収穫されたオリーブを使った各種オリーブ製品も大変好評です。</a:t>
            </a:r>
            <a:endParaRPr lang="en-US" altLang="ja-JP" sz="1200" b="1"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4" name="テキスト ボックス 23"/>
          <p:cNvSpPr txBox="1"/>
          <p:nvPr/>
        </p:nvSpPr>
        <p:spPr>
          <a:xfrm>
            <a:off x="2914410" y="891993"/>
            <a:ext cx="3801742" cy="307777"/>
          </a:xfrm>
          <a:prstGeom prst="rect">
            <a:avLst/>
          </a:prstGeom>
          <a:solidFill>
            <a:schemeClr val="accent1"/>
          </a:solidFill>
        </p:spPr>
        <p:txBody>
          <a:bodyPr wrap="square" rtlCol="0">
            <a:spAutoFit/>
          </a:bodyPr>
          <a:lstStyle/>
          <a:p>
            <a:pPr algn="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0879-82-4260</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2" name="図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7488" y="1359210"/>
            <a:ext cx="2623210" cy="2131662"/>
          </a:xfrm>
          <a:prstGeom prst="rect">
            <a:avLst/>
          </a:prstGeom>
        </p:spPr>
      </p:pic>
      <p:pic>
        <p:nvPicPr>
          <p:cNvPr id="3" name="図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43110" y="4275015"/>
            <a:ext cx="2597890" cy="2193109"/>
          </a:xfrm>
          <a:prstGeom prst="rect">
            <a:avLst/>
          </a:prstGeom>
        </p:spPr>
      </p:pic>
      <p:pic>
        <p:nvPicPr>
          <p:cNvPr id="15" name="図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8754" y="7260653"/>
            <a:ext cx="2597890" cy="2168626"/>
          </a:xfrm>
          <a:prstGeom prst="rect">
            <a:avLst/>
          </a:prstGeom>
        </p:spPr>
      </p:pic>
    </p:spTree>
    <p:extLst>
      <p:ext uri="{BB962C8B-B14F-4D97-AF65-F5344CB8AC3E}">
        <p14:creationId xmlns:p14="http://schemas.microsoft.com/office/powerpoint/2010/main" val="26547492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ー 3"/>
          <p:cNvSpPr>
            <a:spLocks noGrp="1"/>
          </p:cNvSpPr>
          <p:nvPr>
            <p:ph type="sldNum" sz="quarter" idx="12"/>
          </p:nvPr>
        </p:nvSpPr>
        <p:spPr/>
        <p:txBody>
          <a:bodyPr/>
          <a:lstStyle/>
          <a:p>
            <a:fld id="{F962ED8D-A12D-492A-845C-91F405FD06BD}" type="slidenum">
              <a:rPr kumimoji="1" lang="ja-JP" altLang="en-US" smtClean="0"/>
              <a:t>3</a:t>
            </a:fld>
            <a:endParaRPr kumimoji="1" lang="ja-JP" altLang="en-US"/>
          </a:p>
        </p:txBody>
      </p:sp>
      <p:sp>
        <p:nvSpPr>
          <p:cNvPr id="5" name="正方形/長方形 4"/>
          <p:cNvSpPr/>
          <p:nvPr/>
        </p:nvSpPr>
        <p:spPr>
          <a:xfrm>
            <a:off x="99000" y="86020"/>
            <a:ext cx="6660000" cy="540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小豆島・１泊２日コース　おすすめ観光スポット　</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6" name="正方形/長方形 5"/>
          <p:cNvSpPr/>
          <p:nvPr/>
        </p:nvSpPr>
        <p:spPr>
          <a:xfrm>
            <a:off x="88728" y="3803335"/>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テキスト ボックス 6"/>
          <p:cNvSpPr txBox="1"/>
          <p:nvPr/>
        </p:nvSpPr>
        <p:spPr>
          <a:xfrm>
            <a:off x="155377" y="4271553"/>
            <a:ext cx="3824046" cy="1384995"/>
          </a:xfrm>
          <a:prstGeom prst="rect">
            <a:avLst/>
          </a:prstGeom>
          <a:noFill/>
        </p:spPr>
        <p:txBody>
          <a:bodyPr wrap="square" rtlCol="0">
            <a:spAutoFit/>
          </a:body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映画「二十四の瞳」を撮影したオープンセットが残されており、大正・昭和初期の村の通り、岬の分教場、壺井栄文学館、松竹座映画館、四季の花畑など見どころがいっぱいです。</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1950</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代の日本映画のポスターや写真を展示する「キネマの庵」も人気。映画「八日目の蝉」のロケ地にもなりました。「二十四の瞳」に出てくる絣（かすり）の着物を着て村内を巡り、昭和のノスタルジーを感じてみませんか。</a:t>
            </a:r>
            <a:endParaRPr lang="en-US" altLang="ja-JP" sz="1200" b="1"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8" name="正方形/長方形 7"/>
          <p:cNvSpPr/>
          <p:nvPr/>
        </p:nvSpPr>
        <p:spPr>
          <a:xfrm>
            <a:off x="78456" y="3792476"/>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latin typeface="Meiryo UI" panose="020B0604030504040204" pitchFamily="50" charset="-128"/>
                <a:ea typeface="Meiryo UI" panose="020B0604030504040204" pitchFamily="50" charset="-128"/>
                <a:cs typeface="Meiryo UI" panose="020B0604030504040204" pitchFamily="50" charset="-128"/>
              </a:rPr>
              <a:t>二十四の瞳映画村</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9" name="テキスト ボックス 8"/>
          <p:cNvSpPr txBox="1"/>
          <p:nvPr/>
        </p:nvSpPr>
        <p:spPr>
          <a:xfrm>
            <a:off x="2541542" y="3824781"/>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ja-JP" altLang="en-US" sz="1400" dirty="0"/>
              <a:t>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0879-82-2455</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0" name="正方形/長方形 9"/>
          <p:cNvSpPr/>
          <p:nvPr/>
        </p:nvSpPr>
        <p:spPr>
          <a:xfrm>
            <a:off x="88728" y="6767726"/>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 name="テキスト ボックス 10"/>
          <p:cNvSpPr txBox="1"/>
          <p:nvPr/>
        </p:nvSpPr>
        <p:spPr>
          <a:xfrm>
            <a:off x="2914410" y="7208061"/>
            <a:ext cx="3824046" cy="830997"/>
          </a:xfrm>
          <a:prstGeom prst="rect">
            <a:avLst/>
          </a:prstGeom>
          <a:noFill/>
        </p:spPr>
        <p:txBody>
          <a:bodyPr wrap="square" rtlCol="0">
            <a:spAutoFit/>
          </a:body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日本三大渓谷美のひとつで瀬戸内海国立公園を代表する景勝地の寒霞渓にかかるロープウェイ。深い渓谷美と四季折々の植物の彩りと、瀬戸内海の眺望を眺めながらの空中散歩を</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楽しめます。</a:t>
            </a:r>
            <a:endParaRPr lang="en-US" altLang="ja-JP" sz="1200" b="1"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2" name="正方形/長方形 11"/>
          <p:cNvSpPr/>
          <p:nvPr/>
        </p:nvSpPr>
        <p:spPr>
          <a:xfrm>
            <a:off x="78456" y="6756867"/>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latin typeface="Meiryo UI" panose="020B0604030504040204" pitchFamily="50" charset="-128"/>
                <a:ea typeface="Meiryo UI" panose="020B0604030504040204" pitchFamily="50" charset="-128"/>
                <a:cs typeface="Meiryo UI" panose="020B0604030504040204" pitchFamily="50" charset="-128"/>
              </a:rPr>
              <a:t>寒霞渓ロープウェイ</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13" name="テキスト ボックス 12"/>
          <p:cNvSpPr txBox="1"/>
          <p:nvPr/>
        </p:nvSpPr>
        <p:spPr>
          <a:xfrm>
            <a:off x="2541542" y="6789172"/>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0879-82-2171</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endPar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4" name="正方形/長方形 13"/>
          <p:cNvSpPr/>
          <p:nvPr/>
        </p:nvSpPr>
        <p:spPr>
          <a:xfrm>
            <a:off x="78456" y="872035"/>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6" name="正方形/長方形 15"/>
          <p:cNvSpPr/>
          <p:nvPr/>
        </p:nvSpPr>
        <p:spPr>
          <a:xfrm>
            <a:off x="68184" y="861176"/>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latin typeface="Meiryo UI" panose="020B0604030504040204" pitchFamily="50" charset="-128"/>
                <a:ea typeface="Meiryo UI" panose="020B0604030504040204" pitchFamily="50" charset="-128"/>
                <a:cs typeface="Meiryo UI" panose="020B0604030504040204" pitchFamily="50" charset="-128"/>
              </a:rPr>
              <a:t>醤の郷（ひしおのさと） </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22" name="テキスト ボックス 52"/>
          <p:cNvSpPr txBox="1"/>
          <p:nvPr/>
        </p:nvSpPr>
        <p:spPr>
          <a:xfrm>
            <a:off x="2892106" y="1312370"/>
            <a:ext cx="3824046" cy="1200329"/>
          </a:xfrm>
          <a:prstGeom prst="rect">
            <a:avLst/>
          </a:prstGeom>
          <a:noFill/>
        </p:spPr>
        <p:txBody>
          <a:bodyPr wrap="square" rtlCol="0">
            <a:spAutoFit/>
          </a:bodyPr>
          <a:ls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醤油造りは、</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400</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年もの歴史を持つ小豆島の伝統産業。明治の最盛期には約</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400</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軒もの醤油醸造所がありました。今も</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20</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軒以上の醤油蔵や佃煮工場が軒を連ねる「醤の郷」では、昔ながらの製法が受け継がれ、町を歩けば芳ばしい醤油の香りが漂ってきます。黒い板壁が続くノスタルジックな町並みは、経済産業省の近代化産業遺産にも認定されています。</a:t>
            </a:r>
            <a:endParaRPr lang="en-US" altLang="ja-JP" sz="1200" b="1"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4" name="テキスト ボックス 23"/>
          <p:cNvSpPr txBox="1"/>
          <p:nvPr/>
        </p:nvSpPr>
        <p:spPr>
          <a:xfrm>
            <a:off x="2914410" y="891993"/>
            <a:ext cx="3801742" cy="307777"/>
          </a:xfrm>
          <a:prstGeom prst="rect">
            <a:avLst/>
          </a:prstGeom>
          <a:solidFill>
            <a:schemeClr val="accent1"/>
          </a:solidFill>
        </p:spPr>
        <p:txBody>
          <a:bodyPr wrap="square" rtlCol="0">
            <a:spAutoFit/>
          </a:bodyPr>
          <a:lstStyle/>
          <a:p>
            <a:pPr algn="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17" name="図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8754" y="1335811"/>
            <a:ext cx="2619156" cy="2162302"/>
          </a:xfrm>
          <a:prstGeom prst="rect">
            <a:avLst/>
          </a:prstGeom>
        </p:spPr>
      </p:pic>
      <p:pic>
        <p:nvPicPr>
          <p:cNvPr id="18" name="図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46072" y="4305477"/>
            <a:ext cx="2596273" cy="2146448"/>
          </a:xfrm>
          <a:prstGeom prst="rect">
            <a:avLst/>
          </a:prstGeom>
        </p:spPr>
      </p:pic>
      <p:pic>
        <p:nvPicPr>
          <p:cNvPr id="19" name="図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8482" y="7260653"/>
            <a:ext cx="2608162" cy="2160073"/>
          </a:xfrm>
          <a:prstGeom prst="rect">
            <a:avLst/>
          </a:prstGeom>
        </p:spPr>
      </p:pic>
    </p:spTree>
    <p:extLst>
      <p:ext uri="{BB962C8B-B14F-4D97-AF65-F5344CB8AC3E}">
        <p14:creationId xmlns:p14="http://schemas.microsoft.com/office/powerpoint/2010/main" val="910704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図 1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1552" y="7243108"/>
            <a:ext cx="2640278" cy="2112131"/>
          </a:xfrm>
          <a:prstGeom prst="rect">
            <a:avLst/>
          </a:prstGeom>
        </p:spPr>
      </p:pic>
      <p:sp>
        <p:nvSpPr>
          <p:cNvPr id="4" name="スライド番号プレースホルダー 3"/>
          <p:cNvSpPr>
            <a:spLocks noGrp="1"/>
          </p:cNvSpPr>
          <p:nvPr>
            <p:ph type="sldNum" sz="quarter" idx="12"/>
          </p:nvPr>
        </p:nvSpPr>
        <p:spPr/>
        <p:txBody>
          <a:bodyPr/>
          <a:lstStyle/>
          <a:p>
            <a:fld id="{F962ED8D-A12D-492A-845C-91F405FD06BD}" type="slidenum">
              <a:rPr kumimoji="1" lang="ja-JP" altLang="en-US" smtClean="0"/>
              <a:t>4</a:t>
            </a:fld>
            <a:endParaRPr kumimoji="1" lang="ja-JP" altLang="en-US"/>
          </a:p>
        </p:txBody>
      </p:sp>
      <p:sp>
        <p:nvSpPr>
          <p:cNvPr id="5" name="正方形/長方形 4"/>
          <p:cNvSpPr/>
          <p:nvPr/>
        </p:nvSpPr>
        <p:spPr>
          <a:xfrm>
            <a:off x="99000" y="86020"/>
            <a:ext cx="6660000" cy="540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小豆島・１泊２日</a:t>
            </a: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コース　おすすめ観光スポット　</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6" name="正方形/長方形 5"/>
          <p:cNvSpPr/>
          <p:nvPr/>
        </p:nvSpPr>
        <p:spPr>
          <a:xfrm>
            <a:off x="88728" y="3803335"/>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テキスト ボックス 6"/>
          <p:cNvSpPr txBox="1"/>
          <p:nvPr/>
        </p:nvSpPr>
        <p:spPr>
          <a:xfrm>
            <a:off x="155377" y="4271553"/>
            <a:ext cx="3824046" cy="1200329"/>
          </a:xfrm>
          <a:prstGeom prst="rect">
            <a:avLst/>
          </a:prstGeom>
          <a:noFill/>
        </p:spPr>
        <p:txBody>
          <a:bodyPr wrap="square" rtlCol="0">
            <a:spAutoFit/>
          </a:body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「美</a:t>
            </a:r>
            <a:r>
              <a:rPr lang="ja-JP" altLang="en-US" sz="1200" dirty="0" err="1">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しの</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原高原」は登山バスがここまで開通した昭和</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34</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年の命名で、以前は四方指と呼ばれていました。四方を指しても、さえぎるものがなく、「七城十八州百島六高山の眺望あり」と昔からいわれていました。展望台からは、半径</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60</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キロメートルの展望を楽しむことが</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できます。昭和</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43</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年に、「さぬき</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100</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景」に選ばれました。</a:t>
            </a:r>
            <a:endParaRPr lang="en-US" altLang="ja-JP" sz="1200" b="1"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8" name="正方形/長方形 7"/>
          <p:cNvSpPr/>
          <p:nvPr/>
        </p:nvSpPr>
        <p:spPr>
          <a:xfrm>
            <a:off x="78456" y="3792476"/>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latin typeface="Meiryo UI" panose="020B0604030504040204" pitchFamily="50" charset="-128"/>
                <a:ea typeface="Meiryo UI" panose="020B0604030504040204" pitchFamily="50" charset="-128"/>
                <a:cs typeface="Meiryo UI" panose="020B0604030504040204" pitchFamily="50" charset="-128"/>
              </a:rPr>
              <a:t>美</a:t>
            </a:r>
            <a:r>
              <a:rPr lang="ja-JP" altLang="en-US" sz="1800" dirty="0" err="1">
                <a:latin typeface="Meiryo UI" panose="020B0604030504040204" pitchFamily="50" charset="-128"/>
                <a:ea typeface="Meiryo UI" panose="020B0604030504040204" pitchFamily="50" charset="-128"/>
                <a:cs typeface="Meiryo UI" panose="020B0604030504040204" pitchFamily="50" charset="-128"/>
              </a:rPr>
              <a:t>しの</a:t>
            </a:r>
            <a:r>
              <a:rPr lang="ja-JP" altLang="en-US" sz="1800" dirty="0">
                <a:latin typeface="Meiryo UI" panose="020B0604030504040204" pitchFamily="50" charset="-128"/>
                <a:ea typeface="Meiryo UI" panose="020B0604030504040204" pitchFamily="50" charset="-128"/>
                <a:cs typeface="Meiryo UI" panose="020B0604030504040204" pitchFamily="50" charset="-128"/>
              </a:rPr>
              <a:t>原高原　四方指展望台</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9" name="テキスト ボックス 8"/>
          <p:cNvSpPr txBox="1"/>
          <p:nvPr/>
        </p:nvSpPr>
        <p:spPr>
          <a:xfrm>
            <a:off x="2541542" y="3824781"/>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小豆島観光協会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0879-82-1775</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0" name="正方形/長方形 9"/>
          <p:cNvSpPr/>
          <p:nvPr/>
        </p:nvSpPr>
        <p:spPr>
          <a:xfrm>
            <a:off x="88728" y="6767726"/>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 name="テキスト ボックス 10"/>
          <p:cNvSpPr txBox="1"/>
          <p:nvPr/>
        </p:nvSpPr>
        <p:spPr>
          <a:xfrm>
            <a:off x="2914410" y="7208061"/>
            <a:ext cx="3824046" cy="1200329"/>
          </a:xfrm>
          <a:prstGeom prst="rect">
            <a:avLst/>
          </a:prstGeom>
          <a:noFill/>
        </p:spPr>
        <p:txBody>
          <a:bodyPr wrap="square" rtlCol="0">
            <a:spAutoFit/>
          </a:body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rPr>
              <a:t>小豆島四国</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rPr>
              <a:t>88</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rPr>
              <a:t>ヶ所霊場の</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rPr>
              <a:t>1</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rPr>
              <a:t>つ、宝生院の境内にある真柏（シンパク）の大樹。真柏としては国指定の特別天然記念物で、日本最大のものと言われています。応神天皇の手植えによるものと伝えられ、樹齢はなん</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rPr>
              <a:t>と約</a:t>
            </a:r>
            <a:r>
              <a:rPr lang="en-US" altLang="ja-JP" sz="1200" dirty="0" smtClean="0">
                <a:solidFill>
                  <a:schemeClr val="tx1">
                    <a:lumMod val="65000"/>
                    <a:lumOff val="35000"/>
                  </a:schemeClr>
                </a:solidFill>
                <a:latin typeface="Meiryo UI" panose="020B0604030504040204" pitchFamily="50" charset="-128"/>
                <a:ea typeface="Meiryo UI" panose="020B0604030504040204" pitchFamily="50" charset="-128"/>
              </a:rPr>
              <a:t>1600</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rPr>
              <a:t>年。</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rPr>
              <a:t>幹の周囲が</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rPr>
              <a:t>16.6m</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rPr>
              <a:t>もあるその雄大な姿からは、悠久の歴史が感じられます。 </a:t>
            </a:r>
            <a:endParaRPr lang="en-US" altLang="ja-JP"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2" name="正方形/長方形 11"/>
          <p:cNvSpPr/>
          <p:nvPr/>
        </p:nvSpPr>
        <p:spPr>
          <a:xfrm>
            <a:off x="78456" y="6756867"/>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latin typeface="Meiryo UI" panose="020B0604030504040204" pitchFamily="50" charset="-128"/>
                <a:ea typeface="Meiryo UI" panose="020B0604030504040204" pitchFamily="50" charset="-128"/>
                <a:cs typeface="Meiryo UI" panose="020B0604030504040204" pitchFamily="50" charset="-128"/>
              </a:rPr>
              <a:t>宝生院</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3" name="テキスト ボックス 12"/>
          <p:cNvSpPr txBox="1"/>
          <p:nvPr/>
        </p:nvSpPr>
        <p:spPr>
          <a:xfrm>
            <a:off x="2541542" y="6789172"/>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土庄町商工観光課　</a:t>
            </a:r>
            <a:r>
              <a:rPr kumimoji="1"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0879-62-7004</a:t>
            </a:r>
            <a:endParaRPr lang="en-US" altLang="ja-JP" sz="1400" dirty="0">
              <a:solidFill>
                <a:srgbClr val="FF0000"/>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4" name="正方形/長方形 13"/>
          <p:cNvSpPr/>
          <p:nvPr/>
        </p:nvSpPr>
        <p:spPr>
          <a:xfrm>
            <a:off x="78456" y="872035"/>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6" name="正方形/長方形 15"/>
          <p:cNvSpPr/>
          <p:nvPr/>
        </p:nvSpPr>
        <p:spPr>
          <a:xfrm>
            <a:off x="68184" y="861176"/>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latin typeface="Meiryo UI" panose="020B0604030504040204" pitchFamily="50" charset="-128"/>
                <a:ea typeface="Meiryo UI" panose="020B0604030504040204" pitchFamily="50" charset="-128"/>
                <a:cs typeface="Meiryo UI" panose="020B0604030504040204" pitchFamily="50" charset="-128"/>
              </a:rPr>
              <a:t>寒霞渓</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22" name="テキスト ボックス 52"/>
          <p:cNvSpPr txBox="1"/>
          <p:nvPr/>
        </p:nvSpPr>
        <p:spPr>
          <a:xfrm>
            <a:off x="2892106" y="1312370"/>
            <a:ext cx="3824046" cy="1200329"/>
          </a:xfrm>
          <a:prstGeom prst="rect">
            <a:avLst/>
          </a:prstGeom>
          <a:noFill/>
        </p:spPr>
        <p:txBody>
          <a:bodyPr wrap="square" rtlCol="0">
            <a:spAutoFit/>
          </a:bodyPr>
          <a:ls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日本三大渓谷美のひとつに数えられ、瀬戸内海国立公園を代表する景勝地の一つ。</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200</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万年の歳月が創りだした日本屈指の渓谷美を望むことができます。風雨の浸食によってつくられた奇岩、垂直にそそり立つ大岩壁の中をいくロープウェイからの眺めはまさに絶景です。春の新緑、夏の深緑、秋の紅葉、冬の雪景色と、四季折々の表情を楽しめます。</a:t>
            </a:r>
            <a:endParaRPr lang="en-US" altLang="ja-JP" sz="1200" b="1"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4" name="テキスト ボックス 23"/>
          <p:cNvSpPr txBox="1"/>
          <p:nvPr/>
        </p:nvSpPr>
        <p:spPr>
          <a:xfrm>
            <a:off x="2914410" y="891993"/>
            <a:ext cx="3801742" cy="307777"/>
          </a:xfrm>
          <a:prstGeom prst="rect">
            <a:avLst/>
          </a:prstGeom>
          <a:solidFill>
            <a:schemeClr val="accent1"/>
          </a:solidFill>
        </p:spPr>
        <p:txBody>
          <a:bodyPr wrap="square" rtlCol="0">
            <a:spAutoFit/>
          </a:bodyPr>
          <a:lstStyle/>
          <a:p>
            <a:pPr algn="r"/>
            <a:r>
              <a:rPr lang="ja-JP" altLang="en-US" sz="140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a:solidFill>
                  <a:schemeClr val="bg1"/>
                </a:solidFill>
                <a:latin typeface="Meiryo UI" panose="020B0604030504040204" pitchFamily="50" charset="-128"/>
                <a:ea typeface="Meiryo UI" panose="020B0604030504040204" pitchFamily="50" charset="-128"/>
                <a:cs typeface="Meiryo UI" panose="020B0604030504040204" pitchFamily="50" charset="-128"/>
              </a:rPr>
              <a:t>0879-82-2171 </a:t>
            </a:r>
            <a:endPar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2" name="図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4195" y="1353905"/>
            <a:ext cx="2637363" cy="2157856"/>
          </a:xfrm>
          <a:prstGeom prst="rect">
            <a:avLst/>
          </a:prstGeom>
        </p:spPr>
      </p:pic>
      <p:pic>
        <p:nvPicPr>
          <p:cNvPr id="3" name="図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46073" y="4278182"/>
            <a:ext cx="2606052" cy="2146448"/>
          </a:xfrm>
          <a:prstGeom prst="rect">
            <a:avLst/>
          </a:prstGeom>
        </p:spPr>
      </p:pic>
    </p:spTree>
    <p:extLst>
      <p:ext uri="{BB962C8B-B14F-4D97-AF65-F5344CB8AC3E}">
        <p14:creationId xmlns:p14="http://schemas.microsoft.com/office/powerpoint/2010/main" val="3914516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ー 3"/>
          <p:cNvSpPr>
            <a:spLocks noGrp="1"/>
          </p:cNvSpPr>
          <p:nvPr>
            <p:ph type="sldNum" sz="quarter" idx="12"/>
          </p:nvPr>
        </p:nvSpPr>
        <p:spPr/>
        <p:txBody>
          <a:bodyPr/>
          <a:lstStyle/>
          <a:p>
            <a:fld id="{F962ED8D-A12D-492A-845C-91F405FD06BD}" type="slidenum">
              <a:rPr kumimoji="1" lang="ja-JP" altLang="en-US" smtClean="0"/>
              <a:t>5</a:t>
            </a:fld>
            <a:endParaRPr kumimoji="1" lang="ja-JP" altLang="en-US"/>
          </a:p>
        </p:txBody>
      </p:sp>
      <p:sp>
        <p:nvSpPr>
          <p:cNvPr id="5" name="正方形/長方形 4"/>
          <p:cNvSpPr/>
          <p:nvPr/>
        </p:nvSpPr>
        <p:spPr>
          <a:xfrm>
            <a:off x="99000" y="86020"/>
            <a:ext cx="6660000" cy="540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小豆島・１泊２日コース　おすすめ観光スポット　</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9" name="テキスト ボックス 8"/>
          <p:cNvSpPr txBox="1"/>
          <p:nvPr/>
        </p:nvSpPr>
        <p:spPr>
          <a:xfrm>
            <a:off x="2541542" y="3824781"/>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小島観光協会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0879-82-1775</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4" name="正方形/長方形 13"/>
          <p:cNvSpPr/>
          <p:nvPr/>
        </p:nvSpPr>
        <p:spPr>
          <a:xfrm>
            <a:off x="78456" y="872035"/>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6" name="正方形/長方形 15"/>
          <p:cNvSpPr/>
          <p:nvPr/>
        </p:nvSpPr>
        <p:spPr>
          <a:xfrm>
            <a:off x="68184" y="861176"/>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latin typeface="Meiryo UI" panose="020B0604030504040204" pitchFamily="50" charset="-128"/>
                <a:ea typeface="Meiryo UI" panose="020B0604030504040204" pitchFamily="50" charset="-128"/>
                <a:cs typeface="Meiryo UI" panose="020B0604030504040204" pitchFamily="50" charset="-128"/>
              </a:rPr>
              <a:t>エンジェルロード</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22" name="テキスト ボックス 52"/>
          <p:cNvSpPr txBox="1"/>
          <p:nvPr/>
        </p:nvSpPr>
        <p:spPr>
          <a:xfrm>
            <a:off x="2892106" y="1312370"/>
            <a:ext cx="3824046" cy="830997"/>
          </a:xfrm>
          <a:prstGeom prst="rect">
            <a:avLst/>
          </a:prstGeom>
          <a:noFill/>
        </p:spPr>
        <p:txBody>
          <a:bodyPr wrap="square" rtlCol="0">
            <a:spAutoFit/>
          </a:bodyPr>
          <a:ls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エンジェルロードは</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日</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回、干潮時に海の中から現れる砂の道。大切な人と手をつないで渡ると、砂州の真ん中で天使が舞い降りてきて、願いを叶えてくれると言われているロマンティックな場所です。「恋人の聖地」として知られています。</a:t>
            </a:r>
            <a:endParaRPr lang="en-US" altLang="ja-JP" sz="1200" b="1"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4" name="テキスト ボックス 23"/>
          <p:cNvSpPr txBox="1"/>
          <p:nvPr/>
        </p:nvSpPr>
        <p:spPr>
          <a:xfrm>
            <a:off x="2914410" y="891993"/>
            <a:ext cx="3801742" cy="307777"/>
          </a:xfrm>
          <a:prstGeom prst="rect">
            <a:avLst/>
          </a:prstGeom>
          <a:solidFill>
            <a:schemeClr val="accent1"/>
          </a:solidFill>
        </p:spPr>
        <p:txBody>
          <a:bodyPr wrap="square" rtlCol="0">
            <a:spAutoFit/>
          </a:bodyPr>
          <a:lstStyle/>
          <a:p>
            <a:pPr algn="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zh-TW"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土庄町商工観光課</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0879-62-7004</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15" name="図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196" y="1353905"/>
            <a:ext cx="2647634" cy="2170797"/>
          </a:xfrm>
          <a:prstGeom prst="rect">
            <a:avLst/>
          </a:prstGeom>
        </p:spPr>
      </p:pic>
    </p:spTree>
    <p:extLst>
      <p:ext uri="{BB962C8B-B14F-4D97-AF65-F5344CB8AC3E}">
        <p14:creationId xmlns:p14="http://schemas.microsoft.com/office/powerpoint/2010/main" val="4037359464"/>
      </p:ext>
    </p:extLst>
  </p:cSld>
  <p:clrMapOvr>
    <a:masterClrMapping/>
  </p:clrMapOvr>
</p:sld>
</file>

<file path=ppt/theme/theme1.xml><?xml version="1.0" encoding="utf-8"?>
<a:theme xmlns:a="http://schemas.openxmlformats.org/drawingml/2006/main" name="Office Theme">
  <a:themeElements>
    <a:clrScheme name="Office テーマ">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テーマ">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9505</TotalTime>
  <Words>1138</Words>
  <Application>Microsoft Office PowerPoint</Application>
  <PresentationFormat>A4 210 x 297 mm</PresentationFormat>
  <Paragraphs>83</Paragraphs>
  <Slides>5</Slides>
  <Notes>1</Notes>
  <HiddenSlides>0</HiddenSlides>
  <MMClips>0</MMClips>
  <ScaleCrop>false</ScaleCrop>
  <HeadingPairs>
    <vt:vector size="6" baseType="variant">
      <vt:variant>
        <vt:lpstr>使用されているフォント</vt:lpstr>
      </vt:variant>
      <vt:variant>
        <vt:i4>5</vt:i4>
      </vt:variant>
      <vt:variant>
        <vt:lpstr>テーマ</vt:lpstr>
      </vt:variant>
      <vt:variant>
        <vt:i4>1</vt:i4>
      </vt:variant>
      <vt:variant>
        <vt:lpstr>スライド タイトル</vt:lpstr>
      </vt:variant>
      <vt:variant>
        <vt:i4>5</vt:i4>
      </vt:variant>
    </vt:vector>
  </HeadingPairs>
  <TitlesOfParts>
    <vt:vector size="11" baseType="lpstr">
      <vt:lpstr>Meiryo UI</vt:lpstr>
      <vt:lpstr>ＭＳ Ｐゴシック</vt:lpstr>
      <vt:lpstr>Arial</vt:lpstr>
      <vt:lpstr>Calibri</vt:lpstr>
      <vt:lpstr>Calibri Light</vt:lpstr>
      <vt:lpstr>Office Theme</vt:lpstr>
      <vt:lpstr>PowerPoint プレゼンテーション</vt:lpstr>
      <vt:lpstr>PowerPoint プレゼンテーション</vt:lpstr>
      <vt:lpstr>PowerPoint プレゼンテーション</vt:lpstr>
      <vt:lpstr>PowerPoint プレゼンテーション</vt:lpstr>
      <vt:lpstr>PowerPoint プレゼンテーション</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yasuko hotta</dc:creator>
  <cp:lastModifiedBy>嶋田正明</cp:lastModifiedBy>
  <cp:revision>616</cp:revision>
  <cp:lastPrinted>2016-10-28T06:31:23Z</cp:lastPrinted>
  <dcterms:created xsi:type="dcterms:W3CDTF">2016-09-21T05:42:48Z</dcterms:created>
  <dcterms:modified xsi:type="dcterms:W3CDTF">2018-03-29T04:05:28Z</dcterms:modified>
</cp:coreProperties>
</file>