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sldIdLst>
    <p:sldId id="314" r:id="rId2"/>
    <p:sldId id="317" r:id="rId3"/>
    <p:sldId id="318" r:id="rId4"/>
  </p:sldIdLst>
  <p:sldSz cx="6858000" cy="9906000" type="A4"/>
  <p:notesSz cx="6858000" cy="9945688"/>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59"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2476"/>
    <a:srgbClr val="E26F5A"/>
    <a:srgbClr val="FF9900"/>
    <a:srgbClr val="E68B15"/>
    <a:srgbClr val="EAE0CD"/>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74" autoAdjust="0"/>
    <p:restoredTop sz="93915" autoAdjust="0"/>
  </p:normalViewPr>
  <p:slideViewPr>
    <p:cSldViewPr snapToGrid="0">
      <p:cViewPr varScale="1">
        <p:scale>
          <a:sx n="60" d="100"/>
          <a:sy n="60" d="100"/>
        </p:scale>
        <p:origin x="2658" y="84"/>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32"/>
        <p:guide pos="215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71800" cy="499013"/>
          </a:xfrm>
          <a:prstGeom prst="rect">
            <a:avLst/>
          </a:prstGeom>
        </p:spPr>
        <p:txBody>
          <a:bodyPr vert="horz" lIns="96005" tIns="48003" rIns="96005" bIns="48003" rtlCol="0"/>
          <a:lstStyle>
            <a:lvl1pPr algn="l">
              <a:defRPr sz="1300"/>
            </a:lvl1pPr>
          </a:lstStyle>
          <a:p>
            <a:endParaRPr kumimoji="1" lang="ja-JP" altLang="en-US"/>
          </a:p>
        </p:txBody>
      </p:sp>
      <p:sp>
        <p:nvSpPr>
          <p:cNvPr id="3" name="日付プレースホルダー 2"/>
          <p:cNvSpPr>
            <a:spLocks noGrp="1"/>
          </p:cNvSpPr>
          <p:nvPr>
            <p:ph type="dt" idx="1"/>
          </p:nvPr>
        </p:nvSpPr>
        <p:spPr>
          <a:xfrm>
            <a:off x="3884614" y="0"/>
            <a:ext cx="2971800" cy="499013"/>
          </a:xfrm>
          <a:prstGeom prst="rect">
            <a:avLst/>
          </a:prstGeom>
        </p:spPr>
        <p:txBody>
          <a:bodyPr vert="horz" lIns="96005" tIns="48003" rIns="96005" bIns="48003" rtlCol="0"/>
          <a:lstStyle>
            <a:lvl1pPr algn="r">
              <a:defRPr sz="1300"/>
            </a:lvl1pPr>
          </a:lstStyle>
          <a:p>
            <a:fld id="{E53FB852-AC8D-4BE2-92BE-7514230E7D89}" type="datetimeFigureOut">
              <a:rPr kumimoji="1" lang="ja-JP" altLang="en-US" smtClean="0"/>
              <a:t>2018/3/29</a:t>
            </a:fld>
            <a:endParaRPr kumimoji="1" lang="ja-JP" altLang="en-US"/>
          </a:p>
        </p:txBody>
      </p:sp>
      <p:sp>
        <p:nvSpPr>
          <p:cNvPr id="4" name="スライド イメージ プレースホルダー 3"/>
          <p:cNvSpPr>
            <a:spLocks noGrp="1" noRot="1" noChangeAspect="1"/>
          </p:cNvSpPr>
          <p:nvPr>
            <p:ph type="sldImg" idx="2"/>
          </p:nvPr>
        </p:nvSpPr>
        <p:spPr>
          <a:xfrm>
            <a:off x="2266950" y="1243013"/>
            <a:ext cx="2324100" cy="3357562"/>
          </a:xfrm>
          <a:prstGeom prst="rect">
            <a:avLst/>
          </a:prstGeom>
          <a:noFill/>
          <a:ln w="12700">
            <a:solidFill>
              <a:prstClr val="black"/>
            </a:solidFill>
          </a:ln>
        </p:spPr>
        <p:txBody>
          <a:bodyPr vert="horz" lIns="96005" tIns="48003" rIns="96005" bIns="48003" rtlCol="0" anchor="ctr"/>
          <a:lstStyle/>
          <a:p>
            <a:endParaRPr lang="ja-JP" altLang="en-US"/>
          </a:p>
        </p:txBody>
      </p:sp>
      <p:sp>
        <p:nvSpPr>
          <p:cNvPr id="5" name="ノート プレースホルダー 4"/>
          <p:cNvSpPr>
            <a:spLocks noGrp="1"/>
          </p:cNvSpPr>
          <p:nvPr>
            <p:ph type="body" sz="quarter" idx="3"/>
          </p:nvPr>
        </p:nvSpPr>
        <p:spPr>
          <a:xfrm>
            <a:off x="685801" y="4786363"/>
            <a:ext cx="5486400" cy="3916115"/>
          </a:xfrm>
          <a:prstGeom prst="rect">
            <a:avLst/>
          </a:prstGeom>
        </p:spPr>
        <p:txBody>
          <a:bodyPr vert="horz" lIns="96005" tIns="48003" rIns="96005" bIns="48003"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446677"/>
            <a:ext cx="2971800" cy="499011"/>
          </a:xfrm>
          <a:prstGeom prst="rect">
            <a:avLst/>
          </a:prstGeom>
        </p:spPr>
        <p:txBody>
          <a:bodyPr vert="horz" lIns="96005" tIns="48003" rIns="96005" bIns="48003"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84614" y="9446677"/>
            <a:ext cx="2971800" cy="499011"/>
          </a:xfrm>
          <a:prstGeom prst="rect">
            <a:avLst/>
          </a:prstGeom>
        </p:spPr>
        <p:txBody>
          <a:bodyPr vert="horz" lIns="96005" tIns="48003" rIns="96005" bIns="48003"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1677221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2018/3/29</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2018/3/29</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2018/3/29</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2018/3/29</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正方形/長方形 50"/>
          <p:cNvSpPr/>
          <p:nvPr/>
        </p:nvSpPr>
        <p:spPr>
          <a:xfrm>
            <a:off x="99000" y="182496"/>
            <a:ext cx="6625547" cy="711856"/>
          </a:xfrm>
          <a:prstGeom prst="rect">
            <a:avLst/>
          </a:prstGeom>
          <a:solidFill>
            <a:schemeClr val="accent1">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32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善通寺市・お遍路コース</a:t>
            </a:r>
            <a:endParaRPr lang="ja-JP" altLang="en-US"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graphicFrame>
        <p:nvGraphicFramePr>
          <p:cNvPr id="12" name="表 11"/>
          <p:cNvGraphicFramePr>
            <a:graphicFrameLocks noGrp="1"/>
          </p:cNvGraphicFramePr>
          <p:nvPr>
            <p:extLst>
              <p:ext uri="{D42A27DB-BD31-4B8C-83A1-F6EECF244321}">
                <p14:modId xmlns:p14="http://schemas.microsoft.com/office/powerpoint/2010/main" val="2459447433"/>
              </p:ext>
            </p:extLst>
          </p:nvPr>
        </p:nvGraphicFramePr>
        <p:xfrm>
          <a:off x="112183" y="2078097"/>
          <a:ext cx="6612364" cy="7716520"/>
        </p:xfrm>
        <a:graphic>
          <a:graphicData uri="http://schemas.openxmlformats.org/drawingml/2006/table">
            <a:tbl>
              <a:tblPr firstRow="1" bandRow="1">
                <a:tableStyleId>{5C22544A-7EE6-4342-B048-85BDC9FD1C3A}</a:tableStyleId>
              </a:tblPr>
              <a:tblGrid>
                <a:gridCol w="6612364"/>
              </a:tblGrid>
              <a:tr h="370840">
                <a:tc>
                  <a:txBody>
                    <a:bodyPr/>
                    <a:lstStyle/>
                    <a:p>
                      <a:pPr algn="ctr"/>
                      <a:r>
                        <a:rPr kumimoji="1" lang="ja-JP" altLang="en-US" sz="2000" b="0" dirty="0" smtClean="0">
                          <a:latin typeface="Meiryo UI" panose="020B0604030504040204" pitchFamily="50" charset="-128"/>
                          <a:ea typeface="Meiryo UI" panose="020B0604030504040204" pitchFamily="50" charset="-128"/>
                          <a:cs typeface="Meiryo UI" panose="020B0604030504040204" pitchFamily="50" charset="-128"/>
                        </a:rPr>
                        <a:t>行程表</a:t>
                      </a:r>
                      <a:endParaRPr kumimoji="1" lang="ja-JP" altLang="en-US" sz="2000" b="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善通寺駅　スタート</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lvl="0" algn="ct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endParaRPr kumimoji="1" lang="en-US" altLang="ja-JP" sz="160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ja-JP" altLang="en-US" sz="1800" dirty="0" err="1" smtClean="0">
                          <a:latin typeface="Meiryo UI" panose="020B0604030504040204" pitchFamily="50" charset="-128"/>
                          <a:ea typeface="Meiryo UI" panose="020B0604030504040204" pitchFamily="50" charset="-128"/>
                          <a:cs typeface="Meiryo UI" panose="020B0604030504040204" pitchFamily="50" charset="-128"/>
                        </a:rPr>
                        <a:t>まんで</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がんおしゃべり広場</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善通寺市の観光案内所。レンタサイクルサービスがあります</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日</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100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円）</a:t>
                      </a: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endParaRPr kumimoji="1" lang="en-US" altLang="ja-JP" sz="160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lang="ja-JP"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　　　　　　　　　　　　　　　金倉寺　</a:t>
                      </a:r>
                      <a:r>
                        <a:rPr lang="ja-JP" altLang="en-US" sz="1200" b="0" dirty="0" smtClean="0">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200" b="0" dirty="0" smtClean="0">
                          <a:latin typeface="Meiryo UI" panose="020B0604030504040204" pitchFamily="50" charset="-128"/>
                          <a:ea typeface="Meiryo UI" panose="020B0604030504040204" pitchFamily="50" charset="-128"/>
                          <a:cs typeface="Meiryo UI" panose="020B0604030504040204" pitchFamily="50" charset="-128"/>
                        </a:rPr>
                        <a:t>76</a:t>
                      </a:r>
                      <a:r>
                        <a:rPr lang="ja-JP" altLang="en-US" sz="1200" b="0" dirty="0" smtClean="0">
                          <a:latin typeface="Meiryo UI" panose="020B0604030504040204" pitchFamily="50" charset="-128"/>
                          <a:ea typeface="Meiryo UI" panose="020B0604030504040204" pitchFamily="50" charset="-128"/>
                          <a:cs typeface="Meiryo UI" panose="020B0604030504040204" pitchFamily="50" charset="-128"/>
                        </a:rPr>
                        <a:t>番札所</a:t>
                      </a:r>
                      <a:endParaRPr lang="en-US" altLang="ja-JP" sz="1200" b="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b="0" dirty="0" smtClean="0">
                          <a:latin typeface="Meiryo UI" panose="020B0604030504040204" pitchFamily="50" charset="-128"/>
                          <a:ea typeface="Meiryo UI" panose="020B0604030504040204" pitchFamily="50" charset="-128"/>
                          <a:cs typeface="Meiryo UI" panose="020B0604030504040204" pitchFamily="50" charset="-128"/>
                        </a:rPr>
                        <a:t>　　　　　　　座禅体験（要予約）</a:t>
                      </a:r>
                      <a:endParaRPr lang="en-US" altLang="ja-JP" sz="1200" b="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b="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出釈迦寺　</a:t>
                      </a:r>
                      <a:r>
                        <a:rPr lang="ja-JP" altLang="en-US" sz="1200" b="0" dirty="0" smtClean="0">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200" b="0" dirty="0" smtClean="0">
                          <a:latin typeface="Meiryo UI" panose="020B0604030504040204" pitchFamily="50" charset="-128"/>
                          <a:ea typeface="Meiryo UI" panose="020B0604030504040204" pitchFamily="50" charset="-128"/>
                          <a:cs typeface="Meiryo UI" panose="020B0604030504040204" pitchFamily="50" charset="-128"/>
                        </a:rPr>
                        <a:t>73</a:t>
                      </a:r>
                      <a:r>
                        <a:rPr lang="ja-JP" altLang="en-US" sz="1200" b="0" dirty="0" smtClean="0">
                          <a:latin typeface="Meiryo UI" panose="020B0604030504040204" pitchFamily="50" charset="-128"/>
                          <a:ea typeface="Meiryo UI" panose="020B0604030504040204" pitchFamily="50" charset="-128"/>
                          <a:cs typeface="Meiryo UI" panose="020B0604030504040204" pitchFamily="50" charset="-128"/>
                        </a:rPr>
                        <a:t>番札所</a:t>
                      </a:r>
                      <a:endParaRPr lang="en-US" altLang="ja-JP" sz="1200" b="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en-US" altLang="ja-JP" sz="12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曼荼羅寺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72</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番札所</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甲山寺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74</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番札所</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p>
                  </a:txBody>
                  <a:tcPr/>
                </a:tc>
              </a:tr>
              <a:tr h="370840">
                <a:tc>
                  <a:txBody>
                    <a:bodyPr/>
                    <a:lstStyle/>
                    <a:p>
                      <a:pPr algn="ctr"/>
                      <a:r>
                        <a:rPr kumimoji="1" lang="ja-JP" altLang="en-US" sz="18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　　　　　　　　　　　　　　　　総本山善通寺　</a:t>
                      </a:r>
                      <a:r>
                        <a:rPr lang="ja-JP" altLang="en-US" sz="12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2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75</a:t>
                      </a:r>
                      <a:r>
                        <a:rPr lang="ja-JP" altLang="en-US" sz="12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番札所</a:t>
                      </a:r>
                      <a:endParaRPr lang="en-US" altLang="ja-JP" sz="12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弘法大師の誕生地として有名</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（戒壇巡り・</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500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円）</a:t>
                      </a: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800" b="0" dirty="0" smtClean="0">
                          <a:latin typeface="Meiryo UI" panose="020B0604030504040204" pitchFamily="50" charset="-128"/>
                          <a:ea typeface="Meiryo UI" panose="020B0604030504040204" pitchFamily="50" charset="-128"/>
                          <a:cs typeface="Meiryo UI" panose="020B0604030504040204" pitchFamily="50" charset="-128"/>
                        </a:rPr>
                        <a:t>自転車を返却して解散</a:t>
                      </a:r>
                      <a:endParaRPr kumimoji="1" lang="en-US" altLang="ja-JP" sz="1800" b="0" dirty="0" smtClean="0">
                        <a:latin typeface="Meiryo UI" panose="020B0604030504040204" pitchFamily="50" charset="-128"/>
                        <a:ea typeface="Meiryo UI" panose="020B0604030504040204" pitchFamily="50" charset="-128"/>
                        <a:cs typeface="Meiryo UI" panose="020B0604030504040204" pitchFamily="50" charset="-128"/>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1" lang="ja-JP" altLang="en-US" sz="1800" b="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bl>
          </a:graphicData>
        </a:graphic>
      </p:graphicFrame>
      <p:sp>
        <p:nvSpPr>
          <p:cNvPr id="6" name="テキスト ボックス 5"/>
          <p:cNvSpPr txBox="1"/>
          <p:nvPr/>
        </p:nvSpPr>
        <p:spPr>
          <a:xfrm>
            <a:off x="128337" y="989117"/>
            <a:ext cx="4828674" cy="954107"/>
          </a:xfrm>
          <a:prstGeom prst="rect">
            <a:avLst/>
          </a:prstGeom>
          <a:noFill/>
        </p:spPr>
        <p:txBody>
          <a:bodyPr wrap="square" rtlCol="0">
            <a:spAutoFit/>
          </a:bodyPr>
          <a:lstStyle/>
          <a:p>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プチお遍路体験ツアーをする方におすすめのコース。サイクリングをしながら金倉寺や甲山寺などをめぐります。総本山善通寺は、弘法太師の誕生地として有名で、歴史が好きな方にはおすすめのスポットです。</a:t>
            </a:r>
            <a:endParaRPr lang="ja-JP" altLang="en-US" sz="14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3345499" y="5073692"/>
            <a:ext cx="1756606" cy="323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（自転車で</a:t>
            </a:r>
            <a:r>
              <a:rPr lang="en-US" altLang="ja-JP"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rPr>
              <a:t>30</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9" name="正方形/長方形 8"/>
          <p:cNvSpPr/>
          <p:nvPr/>
        </p:nvSpPr>
        <p:spPr>
          <a:xfrm>
            <a:off x="1138989" y="5057650"/>
            <a:ext cx="2279376" cy="339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（近隣の「うどん店」でランチ）</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p:nvPr/>
        </p:nvSpPr>
        <p:spPr>
          <a:xfrm>
            <a:off x="3331563" y="2877581"/>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（徒歩５分）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1" name="正方形/長方形 10"/>
          <p:cNvSpPr/>
          <p:nvPr/>
        </p:nvSpPr>
        <p:spPr>
          <a:xfrm>
            <a:off x="3355627" y="3976465"/>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自転車で</a:t>
            </a:r>
            <a:r>
              <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20</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3" name="正方形/長方形 12"/>
          <p:cNvSpPr/>
          <p:nvPr/>
        </p:nvSpPr>
        <p:spPr>
          <a:xfrm>
            <a:off x="3443859" y="6032125"/>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（自転車で</a:t>
            </a:r>
            <a:r>
              <a:rPr lang="en-US" altLang="ja-JP"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rPr>
              <a:t>10</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正方形/長方形 13"/>
          <p:cNvSpPr/>
          <p:nvPr/>
        </p:nvSpPr>
        <p:spPr>
          <a:xfrm>
            <a:off x="3418365" y="6900234"/>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（自転車で</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5</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5" name="正方形/長方形 14"/>
          <p:cNvSpPr/>
          <p:nvPr/>
        </p:nvSpPr>
        <p:spPr>
          <a:xfrm>
            <a:off x="3435405" y="7857743"/>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（自転車で</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10</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正方形/長方形 15"/>
          <p:cNvSpPr/>
          <p:nvPr/>
        </p:nvSpPr>
        <p:spPr>
          <a:xfrm>
            <a:off x="3435405" y="8930029"/>
            <a:ext cx="1290954"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（徒歩</a:t>
            </a:r>
            <a:r>
              <a:rPr lang="en-US" altLang="ja-JP"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rPr>
              <a:t>5</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9390" y="1029225"/>
            <a:ext cx="1395157" cy="954107"/>
          </a:xfrm>
          <a:prstGeom prst="rect">
            <a:avLst/>
          </a:prstGeom>
          <a:ln w="28575">
            <a:solidFill>
              <a:schemeClr val="accent1"/>
            </a:solidFill>
          </a:ln>
        </p:spPr>
      </p:pic>
    </p:spTree>
    <p:extLst>
      <p:ext uri="{BB962C8B-B14F-4D97-AF65-F5344CB8AC3E}">
        <p14:creationId xmlns:p14="http://schemas.microsoft.com/office/powerpoint/2010/main" val="33762122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2</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善通寺市・お遍路</a:t>
            </a: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コース　霊場</a:t>
            </a:r>
            <a:r>
              <a:rPr lang="ja-JP" altLang="en-US" sz="2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紹介</a:t>
            </a: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 name="正方形/長方形 5"/>
          <p:cNvSpPr/>
          <p:nvPr/>
        </p:nvSpPr>
        <p:spPr>
          <a:xfrm>
            <a:off x="88728" y="38033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155377" y="4271553"/>
            <a:ext cx="3824046" cy="1015663"/>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76</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番札所。天台宗寺門派の園城寺の末寺で、本尊は智証大師作の薬師如来、脇に日光・月光両菩薩を安置して</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空海の姪の子にあたる円珍（智証大師）さまが誕生した場所。乃木将軍寓居の寺と</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して知られて</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78456" y="37924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金倉寺</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9" name="テキスト ボックス 8"/>
          <p:cNvSpPr txBox="1"/>
          <p:nvPr/>
        </p:nvSpPr>
        <p:spPr>
          <a:xfrm>
            <a:off x="2541542" y="3824781"/>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0877-62-0845</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p:nvPr/>
        </p:nvSpPr>
        <p:spPr>
          <a:xfrm>
            <a:off x="88728" y="6767726"/>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p:cNvSpPr/>
          <p:nvPr/>
        </p:nvSpPr>
        <p:spPr>
          <a:xfrm>
            <a:off x="78456" y="6756867"/>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出</a:t>
            </a:r>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釈迦寺</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13" name="テキスト ボックス 12"/>
          <p:cNvSpPr txBox="1"/>
          <p:nvPr/>
        </p:nvSpPr>
        <p:spPr>
          <a:xfrm>
            <a:off x="2541542" y="6789172"/>
            <a:ext cx="4196914" cy="523220"/>
          </a:xfrm>
          <a:prstGeom prst="rect">
            <a:avLst/>
          </a:prstGeom>
          <a:no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087-63-0073</a:t>
            </a:r>
            <a:endPar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a:p>
            <a:pPr algn="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9" name="テキスト ボックス 52"/>
          <p:cNvSpPr txBox="1"/>
          <p:nvPr/>
        </p:nvSpPr>
        <p:spPr>
          <a:xfrm>
            <a:off x="2947623" y="7253265"/>
            <a:ext cx="3824046" cy="1384995"/>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四国霊場八十八ヶ所・第</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rPr>
              <a:t>73</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番札所。真言宗御室派。本尊は弘法大師作の釈迦如来で、虚空蔵菩薩も安置されている。お大師さまが釈迦如来を自ら刻み寺を建立して「出釈迦寺」と名づけ、山の名を我拝師山と改めたと伝えられ、</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rPr>
              <a:t>300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年ほど前までは、山上が札所になっていたが、今は麓に下ろされてお参りしやすくなっている。境内には学問成就や物忘れの多い方にご利益があるという求聞持大師像がある</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rPr>
              <a:t>。</a:t>
            </a:r>
            <a:endParaRPr lang="en-US" altLang="ja-JP" sz="1200" dirty="0" smtClean="0">
              <a:solidFill>
                <a:schemeClr val="tx1">
                  <a:lumMod val="65000"/>
                  <a:lumOff val="35000"/>
                </a:schemeClr>
              </a:solidFill>
              <a:latin typeface="Meiryo UI" panose="020B0604030504040204" pitchFamily="50" charset="-128"/>
              <a:ea typeface="Meiryo UI" panose="020B0604030504040204" pitchFamily="50" charset="-128"/>
            </a:endParaRPr>
          </a:p>
        </p:txBody>
      </p:sp>
      <p:pic>
        <p:nvPicPr>
          <p:cNvPr id="18" name="図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88363" y="4288874"/>
            <a:ext cx="2663145" cy="2154455"/>
          </a:xfrm>
          <a:prstGeom prst="rect">
            <a:avLst/>
          </a:prstGeom>
        </p:spPr>
      </p:pic>
      <p:pic>
        <p:nvPicPr>
          <p:cNvPr id="23" name="図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4781" y="7216820"/>
            <a:ext cx="2682842" cy="2218392"/>
          </a:xfrm>
          <a:prstGeom prst="rect">
            <a:avLst/>
          </a:prstGeom>
        </p:spPr>
      </p:pic>
      <p:sp>
        <p:nvSpPr>
          <p:cNvPr id="25" name="正方形/長方形 24"/>
          <p:cNvSpPr/>
          <p:nvPr/>
        </p:nvSpPr>
        <p:spPr>
          <a:xfrm>
            <a:off x="83981" y="845502"/>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テキスト ボックス 25"/>
          <p:cNvSpPr txBox="1"/>
          <p:nvPr/>
        </p:nvSpPr>
        <p:spPr>
          <a:xfrm>
            <a:off x="2909663" y="1285837"/>
            <a:ext cx="3824046" cy="1015663"/>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75</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弘法大師の誕生地にして、真言宗善通寺派の総本山。弘法大師の誕生した地として知られる真言宗最初の根本道場。高野山の金剛峯寺、京都の東寺とともに大師三大霊跡のひとつで、空海ゆかりの国宝や大楠があり、創建当時の伽藍配置を残しています</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7" name="正方形/長方形 26"/>
          <p:cNvSpPr/>
          <p:nvPr/>
        </p:nvSpPr>
        <p:spPr>
          <a:xfrm>
            <a:off x="73709" y="834643"/>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t>総本山善通寺</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8" name="テキスト ボックス 27"/>
          <p:cNvSpPr txBox="1"/>
          <p:nvPr/>
        </p:nvSpPr>
        <p:spPr>
          <a:xfrm>
            <a:off x="2536795" y="866948"/>
            <a:ext cx="4196914" cy="307777"/>
          </a:xfrm>
          <a:prstGeom prst="rect">
            <a:avLst/>
          </a:prstGeom>
          <a:no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0877-62-0111</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9" name="図 2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9898" y="1285837"/>
            <a:ext cx="2603685" cy="2235002"/>
          </a:xfrm>
          <a:prstGeom prst="rect">
            <a:avLst/>
          </a:prstGeom>
        </p:spPr>
      </p:pic>
    </p:spTree>
    <p:extLst>
      <p:ext uri="{BB962C8B-B14F-4D97-AF65-F5344CB8AC3E}">
        <p14:creationId xmlns:p14="http://schemas.microsoft.com/office/powerpoint/2010/main" val="2654749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3</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善通寺市・お遍路</a:t>
            </a: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コース　霊場</a:t>
            </a:r>
            <a:r>
              <a:rPr lang="ja-JP" altLang="en-US" sz="2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紹介</a:t>
            </a: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 name="正方形/長方形 5"/>
          <p:cNvSpPr/>
          <p:nvPr/>
        </p:nvSpPr>
        <p:spPr>
          <a:xfrm>
            <a:off x="88728" y="38033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155378" y="4271553"/>
            <a:ext cx="3670008" cy="1200329"/>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74</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番札所。甲山寺は善通寺派の関係寺院で本尊は薬師如来。弘法大師が満濃池を修築した功績で朝廷より賜った報償金によって寺を建て、自ら本尊を祀ったと伝えられて</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本堂左手の石段を登ると大師堂、その上には寺の縁起となった毘沙門天を祀る岩窟</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があります。</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78456" y="37924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甲山寺</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9" name="テキスト ボックス 8"/>
          <p:cNvSpPr txBox="1"/>
          <p:nvPr/>
        </p:nvSpPr>
        <p:spPr>
          <a:xfrm>
            <a:off x="2541542" y="3824781"/>
            <a:ext cx="4196914" cy="307777"/>
          </a:xfrm>
          <a:prstGeom prst="rect">
            <a:avLst/>
          </a:prstGeom>
          <a:no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0877-63-0074</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正方形/長方形 13"/>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曼荼羅寺</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2" name="テキスト ボックス 52"/>
          <p:cNvSpPr txBox="1"/>
          <p:nvPr/>
        </p:nvSpPr>
        <p:spPr>
          <a:xfrm>
            <a:off x="2892106" y="1312370"/>
            <a:ext cx="3824046" cy="1384995"/>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72</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番札所。創建は飛鳥時代の</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596</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年と伝えられ、最初は世坂寺と呼ばれて</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いました。</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弘法大師が唐から帰ってのち、母・玉依御前の菩提寺としておよそ</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年かけて寺を建立し、曼荼羅と改名したと伝えられて</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石橋を渡ると正面が格天井も見事な本堂、その右手が藤原時代の聖観音立像が安置された観音堂。石橋の左手奥には桜の木に囲まれた大師堂</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が配されています。</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2914410" y="891993"/>
            <a:ext cx="3801742" cy="307777"/>
          </a:xfrm>
          <a:prstGeom prst="rect">
            <a:avLst/>
          </a:prstGeom>
          <a:solidFill>
            <a:schemeClr val="accent1"/>
          </a:solid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0877-63-0072</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4049" y="1271637"/>
            <a:ext cx="2603685" cy="2261616"/>
          </a:xfrm>
          <a:prstGeom prst="rect">
            <a:avLst/>
          </a:prstGeom>
        </p:spPr>
      </p:pic>
      <p:pic>
        <p:nvPicPr>
          <p:cNvPr id="18" name="図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41" y="4203704"/>
            <a:ext cx="2648517" cy="2265335"/>
          </a:xfrm>
          <a:prstGeom prst="rect">
            <a:avLst/>
          </a:prstGeom>
        </p:spPr>
      </p:pic>
      <p:sp>
        <p:nvSpPr>
          <p:cNvPr id="23" name="正方形/長方形 22"/>
          <p:cNvSpPr/>
          <p:nvPr/>
        </p:nvSpPr>
        <p:spPr>
          <a:xfrm>
            <a:off x="109272" y="6773957"/>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正方形/長方形 24"/>
          <p:cNvSpPr/>
          <p:nvPr/>
        </p:nvSpPr>
        <p:spPr>
          <a:xfrm>
            <a:off x="99000" y="6763098"/>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err="1">
                <a:solidFill>
                  <a:schemeClr val="bg1"/>
                </a:solidFill>
                <a:latin typeface="Meiryo UI" panose="020B0604030504040204" pitchFamily="50" charset="-128"/>
                <a:ea typeface="Meiryo UI" panose="020B0604030504040204" pitchFamily="50" charset="-128"/>
                <a:cs typeface="Meiryo UI" panose="020B0604030504040204" pitchFamily="50" charset="-128"/>
              </a:rPr>
              <a:t>まんで</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がんおしゃべり広場　</a:t>
            </a:r>
          </a:p>
        </p:txBody>
      </p:sp>
      <p:sp>
        <p:nvSpPr>
          <p:cNvPr id="26" name="テキスト ボックス 52"/>
          <p:cNvSpPr txBox="1"/>
          <p:nvPr/>
        </p:nvSpPr>
        <p:spPr>
          <a:xfrm>
            <a:off x="2922922" y="7214292"/>
            <a:ext cx="3824046" cy="830997"/>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地域の新鮮な野菜や果物、県産品を</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使ったおすし</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、お惣菜、お菓子がおすすめ。手作りの牛丼やカレーはランチに</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ぴったりです。</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また、チリメン細工、フラワーアレンジメント等の教室も</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行っていま</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す</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日</a:t>
            </a:r>
            <a:r>
              <a:rPr lang="en-US" altLang="ja-JP"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100</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円で自転車を借りることができます。</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7" name="テキスト ボックス 26"/>
          <p:cNvSpPr txBox="1"/>
          <p:nvPr/>
        </p:nvSpPr>
        <p:spPr>
          <a:xfrm>
            <a:off x="2945226" y="6793915"/>
            <a:ext cx="3801742" cy="307777"/>
          </a:xfrm>
          <a:prstGeom prst="rect">
            <a:avLst/>
          </a:prstGeom>
          <a:solidFill>
            <a:schemeClr val="accent1"/>
          </a:solid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0877-64-0012</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8" name="図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3292" y="7254843"/>
            <a:ext cx="2627326" cy="2185758"/>
          </a:xfrm>
          <a:prstGeom prst="rect">
            <a:avLst/>
          </a:prstGeom>
        </p:spPr>
      </p:pic>
    </p:spTree>
    <p:extLst>
      <p:ext uri="{BB962C8B-B14F-4D97-AF65-F5344CB8AC3E}">
        <p14:creationId xmlns:p14="http://schemas.microsoft.com/office/powerpoint/2010/main" val="263365353"/>
      </p:ext>
    </p:extLst>
  </p:cSld>
  <p:clrMapOvr>
    <a:masterClrMapping/>
  </p:clrMapOvr>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9543</TotalTime>
  <Words>620</Words>
  <Application>Microsoft Office PowerPoint</Application>
  <PresentationFormat>A4 210 x 297 mm</PresentationFormat>
  <Paragraphs>52</Paragraphs>
  <Slides>3</Slides>
  <Notes>1</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3</vt:i4>
      </vt:variant>
    </vt:vector>
  </HeadingPairs>
  <TitlesOfParts>
    <vt:vector size="9" baseType="lpstr">
      <vt:lpstr>Meiryo UI</vt:lpstr>
      <vt:lpstr>ＭＳ Ｐゴシック</vt:lpstr>
      <vt:lpstr>Arial</vt:lpstr>
      <vt:lpstr>Calibri</vt:lpstr>
      <vt:lpstr>Calibri Light</vt:lpstr>
      <vt:lpstr>Office Theme</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嶋田正明</cp:lastModifiedBy>
  <cp:revision>637</cp:revision>
  <cp:lastPrinted>2016-10-28T06:31:23Z</cp:lastPrinted>
  <dcterms:created xsi:type="dcterms:W3CDTF">2016-09-21T05:42:48Z</dcterms:created>
  <dcterms:modified xsi:type="dcterms:W3CDTF">2018-03-29T04:08:17Z</dcterms:modified>
</cp:coreProperties>
</file>