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4" r:id="rId2"/>
    <p:sldId id="317" r:id="rId3"/>
    <p:sldId id="318" r:id="rId4"/>
  </p:sldIdLst>
  <p:sldSz cx="6858000" cy="9906000" type="A4"/>
  <p:notesSz cx="6735763" cy="9872663"/>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09" userDrawn="1">
          <p15:clr>
            <a:srgbClr val="A4A3A4"/>
          </p15:clr>
        </p15:guide>
        <p15:guide id="2" pos="212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62" autoAdjust="0"/>
    <p:restoredTop sz="93915" autoAdjust="0"/>
  </p:normalViewPr>
  <p:slideViewPr>
    <p:cSldViewPr snapToGrid="0">
      <p:cViewPr>
        <p:scale>
          <a:sx n="89" d="100"/>
          <a:sy n="89" d="100"/>
        </p:scale>
        <p:origin x="1374" y="66"/>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09"/>
        <p:guide pos="212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2918831" cy="495349"/>
          </a:xfrm>
          <a:prstGeom prst="rect">
            <a:avLst/>
          </a:prstGeom>
        </p:spPr>
        <p:txBody>
          <a:bodyPr vert="horz" lIns="94882" tIns="47441" rIns="94882" bIns="47441" rtlCol="0"/>
          <a:lstStyle>
            <a:lvl1pPr algn="l">
              <a:defRPr sz="1300"/>
            </a:lvl1pPr>
          </a:lstStyle>
          <a:p>
            <a:endParaRPr kumimoji="1" lang="ja-JP" altLang="en-US"/>
          </a:p>
        </p:txBody>
      </p:sp>
      <p:sp>
        <p:nvSpPr>
          <p:cNvPr id="3" name="日付プレースホルダー 2"/>
          <p:cNvSpPr>
            <a:spLocks noGrp="1"/>
          </p:cNvSpPr>
          <p:nvPr>
            <p:ph type="dt" idx="1"/>
          </p:nvPr>
        </p:nvSpPr>
        <p:spPr>
          <a:xfrm>
            <a:off x="3815374" y="1"/>
            <a:ext cx="2918831" cy="495349"/>
          </a:xfrm>
          <a:prstGeom prst="rect">
            <a:avLst/>
          </a:prstGeom>
        </p:spPr>
        <p:txBody>
          <a:bodyPr vert="horz" lIns="94882" tIns="47441" rIns="94882" bIns="47441" rtlCol="0"/>
          <a:lstStyle>
            <a:lvl1pPr algn="r">
              <a:defRPr sz="1300"/>
            </a:lvl1pPr>
          </a:lstStyle>
          <a:p>
            <a:fld id="{E53FB852-AC8D-4BE2-92BE-7514230E7D89}" type="datetimeFigureOut">
              <a:rPr kumimoji="1" lang="ja-JP" altLang="en-US" smtClean="0"/>
              <a:t>2020/9/10</a:t>
            </a:fld>
            <a:endParaRPr kumimoji="1" lang="ja-JP" altLang="en-US"/>
          </a:p>
        </p:txBody>
      </p:sp>
      <p:sp>
        <p:nvSpPr>
          <p:cNvPr id="4" name="スライド イメージ プレースホルダー 3"/>
          <p:cNvSpPr>
            <a:spLocks noGrp="1" noRot="1" noChangeAspect="1"/>
          </p:cNvSpPr>
          <p:nvPr>
            <p:ph type="sldImg" idx="2"/>
          </p:nvPr>
        </p:nvSpPr>
        <p:spPr>
          <a:xfrm>
            <a:off x="2214563" y="1233488"/>
            <a:ext cx="2306637" cy="3333750"/>
          </a:xfrm>
          <a:prstGeom prst="rect">
            <a:avLst/>
          </a:prstGeom>
          <a:noFill/>
          <a:ln w="12700">
            <a:solidFill>
              <a:prstClr val="black"/>
            </a:solidFill>
          </a:ln>
        </p:spPr>
        <p:txBody>
          <a:bodyPr vert="horz" lIns="94882" tIns="47441" rIns="94882" bIns="47441" rtlCol="0" anchor="ctr"/>
          <a:lstStyle/>
          <a:p>
            <a:endParaRPr lang="ja-JP" altLang="en-US"/>
          </a:p>
        </p:txBody>
      </p:sp>
      <p:sp>
        <p:nvSpPr>
          <p:cNvPr id="5" name="ノート プレースホルダー 4"/>
          <p:cNvSpPr>
            <a:spLocks noGrp="1"/>
          </p:cNvSpPr>
          <p:nvPr>
            <p:ph type="body" sz="quarter" idx="3"/>
          </p:nvPr>
        </p:nvSpPr>
        <p:spPr>
          <a:xfrm>
            <a:off x="673577" y="4751220"/>
            <a:ext cx="5388610" cy="3887361"/>
          </a:xfrm>
          <a:prstGeom prst="rect">
            <a:avLst/>
          </a:prstGeom>
        </p:spPr>
        <p:txBody>
          <a:bodyPr vert="horz" lIns="94882" tIns="47441" rIns="94882" bIns="47441"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377316"/>
            <a:ext cx="2918831" cy="495347"/>
          </a:xfrm>
          <a:prstGeom prst="rect">
            <a:avLst/>
          </a:prstGeom>
        </p:spPr>
        <p:txBody>
          <a:bodyPr vert="horz" lIns="94882" tIns="47441" rIns="94882" bIns="47441"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15374" y="9377316"/>
            <a:ext cx="2918831" cy="495347"/>
          </a:xfrm>
          <a:prstGeom prst="rect">
            <a:avLst/>
          </a:prstGeom>
        </p:spPr>
        <p:txBody>
          <a:bodyPr vert="horz" lIns="94882" tIns="47441" rIns="94882" bIns="47441"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14563" y="1233488"/>
            <a:ext cx="2306637" cy="333375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2020/9/10</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2020/9/10</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2020/9/10</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2020/9/10</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さぬき市・日帰りコース</a:t>
            </a:r>
            <a:endPar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12" name="表 11"/>
          <p:cNvGraphicFramePr>
            <a:graphicFrameLocks noGrp="1"/>
          </p:cNvGraphicFramePr>
          <p:nvPr>
            <p:extLst>
              <p:ext uri="{D42A27DB-BD31-4B8C-83A1-F6EECF244321}">
                <p14:modId xmlns:p14="http://schemas.microsoft.com/office/powerpoint/2010/main" val="3027819869"/>
              </p:ext>
            </p:extLst>
          </p:nvPr>
        </p:nvGraphicFramePr>
        <p:xfrm>
          <a:off x="112183" y="2088370"/>
          <a:ext cx="6612364" cy="7410674"/>
        </p:xfrm>
        <a:graphic>
          <a:graphicData uri="http://schemas.openxmlformats.org/drawingml/2006/table">
            <a:tbl>
              <a:tblPr firstRow="1" bandRow="1">
                <a:tableStyleId>{5C22544A-7EE6-4342-B048-85BDC9FD1C3A}</a:tableStyleId>
              </a:tblPr>
              <a:tblGrid>
                <a:gridCol w="6612364">
                  <a:extLst>
                    <a:ext uri="{9D8B030D-6E8A-4147-A177-3AD203B41FA5}">
                      <a16:colId xmlns:a16="http://schemas.microsoft.com/office/drawing/2014/main" val="20000"/>
                    </a:ext>
                  </a:extLst>
                </a:gridCol>
              </a:tblGrid>
              <a:tr h="386414">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行程表</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0"/>
                  </a:ext>
                </a:extLst>
              </a:tr>
              <a:tr h="35669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rPr>
                        <a:t>JR</a:t>
                      </a: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志度駅　</a:t>
                      </a:r>
                      <a:r>
                        <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rPr>
                        <a:t>or</a:t>
                      </a: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　琴電志度駅</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1"/>
                  </a:ext>
                </a:extLst>
              </a:tr>
              <a:tr h="312104">
                <a:tc>
                  <a:txBody>
                    <a:bodyPr/>
                    <a:lstStyle/>
                    <a:p>
                      <a:pPr lvl="0" algn="ct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500" dirty="0" smtClean="0">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2"/>
                  </a:ext>
                </a:extLst>
              </a:tr>
              <a:tr h="535035">
                <a:tc>
                  <a:txBody>
                    <a:bodyPr/>
                    <a:lstStyle/>
                    <a:p>
                      <a:pPr algn="ctr"/>
                      <a:r>
                        <a:rPr lang="zh-TW"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平賀源内記念館</a:t>
                      </a:r>
                      <a:endParaRPr lang="en-US" altLang="zh-TW"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お遍路さんの衣装を借りる</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有料（</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時から貸出し開始）</a:t>
                      </a:r>
                    </a:p>
                  </a:txBody>
                  <a:tcPr/>
                </a:tc>
                <a:extLst>
                  <a:ext uri="{0D108BD9-81ED-4DB2-BD59-A6C34878D82A}">
                    <a16:rowId xmlns:a16="http://schemas.microsoft.com/office/drawing/2014/main" val="10003"/>
                  </a:ext>
                </a:extLst>
              </a:tr>
              <a:tr h="31210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500" dirty="0" smtClean="0">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4"/>
                  </a:ext>
                </a:extLst>
              </a:tr>
              <a:tr h="535035">
                <a:tc>
                  <a:txBody>
                    <a:bodyPr/>
                    <a:lstStyle/>
                    <a:p>
                      <a:pPr algn="ctr"/>
                      <a:r>
                        <a:rPr lang="zh-TW"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志度寺</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（参拝約</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時間）</a:t>
                      </a:r>
                      <a:endParaRPr lang="en-US" altLang="zh-TW"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大きな五重塔が目印の志度寺は</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86</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番札所</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5"/>
                  </a:ext>
                </a:extLst>
              </a:tr>
              <a:tr h="31210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extLst>
                  <a:ext uri="{0D108BD9-81ED-4DB2-BD59-A6C34878D82A}">
                    <a16:rowId xmlns:a16="http://schemas.microsoft.com/office/drawing/2014/main" val="10006"/>
                  </a:ext>
                </a:extLst>
              </a:tr>
              <a:tr h="312104">
                <a:tc>
                  <a:txBody>
                    <a:bodyPr/>
                    <a:lstStyle/>
                    <a:p>
                      <a:pPr algn="ctr"/>
                      <a:r>
                        <a:rPr kumimoji="1" lang="ja-JP" altLang="en-US" sz="15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平賀源内の墓</a:t>
                      </a:r>
                      <a:endParaRPr kumimoji="1" lang="en-US" altLang="ja-JP" sz="15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7"/>
                  </a:ext>
                </a:extLst>
              </a:tr>
              <a:tr h="31210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extLst>
                  <a:ext uri="{0D108BD9-81ED-4DB2-BD59-A6C34878D82A}">
                    <a16:rowId xmlns:a16="http://schemas.microsoft.com/office/drawing/2014/main" val="10008"/>
                  </a:ext>
                </a:extLst>
              </a:tr>
              <a:tr h="713380">
                <a:tc>
                  <a:txBody>
                    <a:bodyPr/>
                    <a:lstStyle/>
                    <a:p>
                      <a:pPr algn="ctr"/>
                      <a:r>
                        <a:rPr lang="zh-CN"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平賀源内</a:t>
                      </a: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記念館</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（見学約</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lang="en-US" altLang="zh-CN"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さまざまなジャンルで才能を発揮した江戸時代の奇才「平賀源内」の記念館</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衣装を返却→観光レンタサイクル「源チャリ」を</a:t>
                      </a:r>
                      <a:r>
                        <a:rPr kumimoji="1" lang="ja-JP" altLang="en-US" sz="120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借りる。</a:t>
                      </a:r>
                      <a:endPar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09"/>
                  </a:ext>
                </a:extLst>
              </a:tr>
              <a:tr h="31210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p>
                  </a:txBody>
                  <a:tcPr/>
                </a:tc>
                <a:extLst>
                  <a:ext uri="{0D108BD9-81ED-4DB2-BD59-A6C34878D82A}">
                    <a16:rowId xmlns:a16="http://schemas.microsoft.com/office/drawing/2014/main" val="10010"/>
                  </a:ext>
                </a:extLst>
              </a:tr>
              <a:tr h="535035">
                <a:tc>
                  <a:txBody>
                    <a:bodyPr/>
                    <a:lstStyle/>
                    <a:p>
                      <a:pPr algn="ctr"/>
                      <a:r>
                        <a:rPr lang="zh-TW"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平賀源内</a:t>
                      </a:r>
                      <a:r>
                        <a:rPr lang="zh-CN" altLang="en-US" sz="180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旧邸</a:t>
                      </a:r>
                      <a:r>
                        <a:rPr lang="ja-JP" altLang="en-US" sz="120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見学約</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en-US" altLang="zh-TW"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平賀源内先生の生家「平賀源内旧邸」</a:t>
                      </a: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10011"/>
                  </a:ext>
                </a:extLst>
              </a:tr>
              <a:tr h="32696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5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p>
                  </a:txBody>
                  <a:tcPr/>
                </a:tc>
                <a:extLst>
                  <a:ext uri="{0D108BD9-81ED-4DB2-BD59-A6C34878D82A}">
                    <a16:rowId xmlns:a16="http://schemas.microsoft.com/office/drawing/2014/main" val="10012"/>
                  </a:ext>
                </a:extLst>
              </a:tr>
              <a:tr h="515534">
                <a:tc>
                  <a:txBody>
                    <a:bodyPr/>
                    <a:lstStyle/>
                    <a:p>
                      <a:pPr algn="ctr"/>
                      <a:r>
                        <a:rPr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ジョージナカシマ記念館</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（見学約</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30</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家具デザイナーとして有名なジョージナカシマの作品を展示</a:t>
                      </a:r>
                    </a:p>
                  </a:txBody>
                  <a:tcPr/>
                </a:tc>
                <a:extLst>
                  <a:ext uri="{0D108BD9-81ED-4DB2-BD59-A6C34878D82A}">
                    <a16:rowId xmlns:a16="http://schemas.microsoft.com/office/drawing/2014/main" val="10013"/>
                  </a:ext>
                </a:extLst>
              </a:tr>
              <a:tr h="59928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6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平賀源内記念館</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en-US" altLang="ja-JP" sz="1200" b="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b="0" dirty="0" smtClean="0">
                          <a:latin typeface="Meiryo UI" panose="020B0604030504040204" pitchFamily="50" charset="-128"/>
                          <a:ea typeface="Meiryo UI" panose="020B0604030504040204" pitchFamily="50" charset="-128"/>
                          <a:cs typeface="Meiryo UI" panose="020B0604030504040204" pitchFamily="50" charset="-128"/>
                        </a:rPr>
                        <a:t>「源チャリ」を返却</a:t>
                      </a:r>
                    </a:p>
                  </a:txBody>
                  <a:tcPr/>
                </a:tc>
                <a:extLst>
                  <a:ext uri="{0D108BD9-81ED-4DB2-BD59-A6C34878D82A}">
                    <a16:rowId xmlns:a16="http://schemas.microsoft.com/office/drawing/2014/main" val="10014"/>
                  </a:ext>
                </a:extLst>
              </a:tr>
              <a:tr h="67459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ja-JP" sz="1800" b="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rPr>
                        <a:t>JR</a:t>
                      </a: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志度駅　</a:t>
                      </a:r>
                      <a:r>
                        <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rPr>
                        <a:t>or</a:t>
                      </a: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　琴電志度駅</a:t>
                      </a:r>
                      <a:endPar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endParaRPr>
                    </a:p>
                  </a:txBody>
                  <a:tcPr/>
                </a:tc>
                <a:extLst>
                  <a:ext uri="{0D108BD9-81ED-4DB2-BD59-A6C34878D82A}">
                    <a16:rowId xmlns:a16="http://schemas.microsoft.com/office/drawing/2014/main" val="544318246"/>
                  </a:ext>
                </a:extLst>
              </a:tr>
            </a:tbl>
          </a:graphicData>
        </a:graphic>
      </p:graphicFrame>
      <p:sp>
        <p:nvSpPr>
          <p:cNvPr id="6" name="テキスト ボックス 5"/>
          <p:cNvSpPr txBox="1"/>
          <p:nvPr/>
        </p:nvSpPr>
        <p:spPr>
          <a:xfrm>
            <a:off x="122706" y="918817"/>
            <a:ext cx="4828674" cy="1169551"/>
          </a:xfrm>
          <a:prstGeom prst="rect">
            <a:avLst/>
          </a:prstGeom>
          <a:noFill/>
        </p:spPr>
        <p:txBody>
          <a:bodyPr wrap="square" rtlCol="0">
            <a:spAutoFit/>
          </a:bodyPr>
          <a:lstStyle/>
          <a:p>
            <a:pPr algn="just"/>
            <a:r>
              <a:rPr lang="ja-JP" altLang="en-US" sz="1400" dirty="0">
                <a:latin typeface="Meiryo UI" panose="020B0604030504040204" pitchFamily="50" charset="-128"/>
                <a:ea typeface="Meiryo UI" panose="020B0604030504040204" pitchFamily="50" charset="-128"/>
                <a:cs typeface="Meiryo UI" panose="020B0604030504040204" pitchFamily="50" charset="-128"/>
              </a:rPr>
              <a:t>日本最初の博物学者、エンジニア、コピーライターなどとして活躍した、江戸</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時代中頃</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の天才・平賀源内は、香川県さぬき市出身。ゆかりの地であるさぬき市志度は、四国霊場</a:t>
            </a:r>
            <a:r>
              <a:rPr lang="en-US" altLang="ja-JP" sz="1400" dirty="0">
                <a:latin typeface="Meiryo UI" panose="020B0604030504040204" pitchFamily="50" charset="-128"/>
                <a:ea typeface="Meiryo UI" panose="020B0604030504040204" pitchFamily="50" charset="-128"/>
                <a:cs typeface="Meiryo UI" panose="020B0604030504040204" pitchFamily="50" charset="-128"/>
              </a:rPr>
              <a:t>86</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番札所・志度寺の門前町としても栄えた町です。江戸時代にタイムスリップした気分でのんびり探索しましょう。</a:t>
            </a:r>
            <a:endParaRPr lang="ja-JP" altLang="en-US"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3467746" y="4575196"/>
            <a:ext cx="1533977" cy="3004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3521936" y="2855780"/>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正方形/長方形 10"/>
          <p:cNvSpPr/>
          <p:nvPr/>
        </p:nvSpPr>
        <p:spPr>
          <a:xfrm>
            <a:off x="3521937" y="3733246"/>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正方形/長方形 12"/>
          <p:cNvSpPr/>
          <p:nvPr/>
        </p:nvSpPr>
        <p:spPr>
          <a:xfrm>
            <a:off x="3521938" y="5232663"/>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3462116" y="6300535"/>
            <a:ext cx="1539607" cy="328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（徒歩</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正方形/長方形 14"/>
          <p:cNvSpPr/>
          <p:nvPr/>
        </p:nvSpPr>
        <p:spPr>
          <a:xfrm>
            <a:off x="3521938" y="7168732"/>
            <a:ext cx="2115163" cy="3345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（自</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転車</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6" name="図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6665" y="1006000"/>
            <a:ext cx="1473818" cy="1000106"/>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さぬき市・日帰りコース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015663"/>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平賀源内記念館から歩いて数分のところに、源内先生の生家である「平賀源内旧邸」があり、源内の銅像や薬草園、源内焼工房など</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がありま</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月、歴史的景観に寄与しているとしてこの旧邸が国の登録有形文化財に指定</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されました。 </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800" dirty="0">
                <a:latin typeface="Meiryo UI" panose="020B0604030504040204" pitchFamily="50" charset="-128"/>
                <a:ea typeface="Meiryo UI" panose="020B0604030504040204" pitchFamily="50" charset="-128"/>
                <a:cs typeface="Meiryo UI" panose="020B0604030504040204" pitchFamily="50" charset="-128"/>
              </a:rPr>
              <a:t>平賀源内旧邸</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087-894-5513</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830997"/>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草学者、蘭学者、発明家、芸術家</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さまざまなジャンルで才能を発揮した江戸時代の奇才「平賀源内」の記念館。「エレキテル」などを発明した源内先生の足跡を体験しながら楽しく学習できる。旧邸（生家）や薬草</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園が近くにあります。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平賀源内記念館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087-894-1684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志度寺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384995"/>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86</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大きな五重塔が目印の志度寺は、瀬戸内海（志度湾）がすぐ近くにあり、あたりに潮の香りが漂います。寺には、志度寺縁起にもなっている、竜神から宝珠を取り返す「海女の玉取り伝説」をはじめ、屋島で敗れた平家の落人が身を寄せたという説もあります。また、石と白砂の美しい枯山水庭園「無染庭」も</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一見の価値あり！</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087-894-0086</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7" name="図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519" y="1364637"/>
            <a:ext cx="2564891" cy="2149270"/>
          </a:xfrm>
          <a:prstGeom prst="rect">
            <a:avLst/>
          </a:prstGeom>
        </p:spPr>
      </p:pic>
      <p:pic>
        <p:nvPicPr>
          <p:cNvPr id="18" name="図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9423" y="4303638"/>
            <a:ext cx="2672085" cy="2125918"/>
          </a:xfrm>
          <a:prstGeom prst="rect">
            <a:avLst/>
          </a:prstGeom>
        </p:spPr>
      </p:pic>
      <p:pic>
        <p:nvPicPr>
          <p:cNvPr id="19" name="図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971" y="7248858"/>
            <a:ext cx="2661177" cy="2151816"/>
          </a:xfrm>
          <a:prstGeom prst="rect">
            <a:avLst/>
          </a:prstGeom>
        </p:spPr>
      </p:pic>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さぬき市・日帰りコース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ジョージナカシマ</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記念館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754326"/>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木と対話しながら家具づくりを行ったジョージ ナカシマ。彼の作品に囲まれていると、まるで森の中にいるような心地さえ</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してきます。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その生き方や哲学を伝えたいと、</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1964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以来、世界で唯一ナカシマがその技術を認め、ともに家具製作をしてきた桜製作所が記念館を設立。ここには、建築家時代の仕事という貴重な初期の椅子をはじめ、ナカシマの仕事場で使われている机など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点の作品がある。アメリカ、ニューホープの工房以外では、ジョージ ナカシマの作品を堪能できる世界で無二の</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場所です。 </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087-870-1020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9" name="図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305" y="1320652"/>
            <a:ext cx="2609455" cy="2219347"/>
          </a:xfrm>
          <a:prstGeom prst="rect">
            <a:avLst/>
          </a:prstGeom>
        </p:spPr>
      </p:pic>
    </p:spTree>
    <p:extLst>
      <p:ext uri="{BB962C8B-B14F-4D97-AF65-F5344CB8AC3E}">
        <p14:creationId xmlns:p14="http://schemas.microsoft.com/office/powerpoint/2010/main" val="263365353"/>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9546</TotalTime>
  <Words>668</Words>
  <Application>Microsoft Office PowerPoint</Application>
  <PresentationFormat>A4 210 x 297 mm</PresentationFormat>
  <Paragraphs>50</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SG10520のC20-5114</cp:lastModifiedBy>
  <cp:revision>640</cp:revision>
  <cp:lastPrinted>2020-09-02T00:44:54Z</cp:lastPrinted>
  <dcterms:created xsi:type="dcterms:W3CDTF">2016-09-21T05:42:48Z</dcterms:created>
  <dcterms:modified xsi:type="dcterms:W3CDTF">2020-09-10T00:31:18Z</dcterms:modified>
</cp:coreProperties>
</file>