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5"/>
  </p:notesMasterIdLst>
  <p:sldIdLst>
    <p:sldId id="314" r:id="rId2"/>
    <p:sldId id="317" r:id="rId3"/>
    <p:sldId id="318" r:id="rId4"/>
  </p:sldIdLst>
  <p:sldSz cx="6858000" cy="9906000" type="A4"/>
  <p:notesSz cx="6858000" cy="9945688"/>
  <p:defaultTextStyle>
    <a:defPPr>
      <a:defRPr lang="ja-JP"/>
    </a:defPPr>
    <a:lvl1pPr marL="0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1pPr>
    <a:lvl2pPr marL="537667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2pPr>
    <a:lvl3pPr marL="1075334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3pPr>
    <a:lvl4pPr marL="1613002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4pPr>
    <a:lvl5pPr marL="2150669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5pPr>
    <a:lvl6pPr marL="2688336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6pPr>
    <a:lvl7pPr marL="3226003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7pPr>
    <a:lvl8pPr marL="3763670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8pPr>
    <a:lvl9pPr marL="4301338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2" userDrawn="1">
          <p15:clr>
            <a:srgbClr val="A4A3A4"/>
          </p15:clr>
        </p15:guide>
        <p15:guide id="2" pos="2159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asuko hotta" initials="yh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32476"/>
    <a:srgbClr val="E26F5A"/>
    <a:srgbClr val="FF9900"/>
    <a:srgbClr val="E68B15"/>
    <a:srgbClr val="EAE0CD"/>
    <a:srgbClr val="660033"/>
    <a:srgbClr val="E7E7FF"/>
    <a:srgbClr val="A66CD2"/>
    <a:srgbClr val="5C005C"/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74" autoAdjust="0"/>
    <p:restoredTop sz="93915" autoAdjust="0"/>
  </p:normalViewPr>
  <p:slideViewPr>
    <p:cSldViewPr snapToGrid="0">
      <p:cViewPr varScale="1">
        <p:scale>
          <a:sx n="60" d="100"/>
          <a:sy n="60" d="100"/>
        </p:scale>
        <p:origin x="2658" y="84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notesViewPr>
    <p:cSldViewPr snapToGrid="0" showGuides="1">
      <p:cViewPr varScale="1">
        <p:scale>
          <a:sx n="50" d="100"/>
          <a:sy n="50" d="100"/>
        </p:scale>
        <p:origin x="-2964" y="-108"/>
      </p:cViewPr>
      <p:guideLst>
        <p:guide orient="horz" pos="3132"/>
        <p:guide pos="215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9013"/>
          </a:xfrm>
          <a:prstGeom prst="rect">
            <a:avLst/>
          </a:prstGeom>
        </p:spPr>
        <p:txBody>
          <a:bodyPr vert="horz" lIns="96005" tIns="48003" rIns="96005" bIns="48003" rtlCol="0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0" cy="499013"/>
          </a:xfrm>
          <a:prstGeom prst="rect">
            <a:avLst/>
          </a:prstGeom>
        </p:spPr>
        <p:txBody>
          <a:bodyPr vert="horz" lIns="96005" tIns="48003" rIns="96005" bIns="48003" rtlCol="0"/>
          <a:lstStyle>
            <a:lvl1pPr algn="r">
              <a:defRPr sz="1300"/>
            </a:lvl1pPr>
          </a:lstStyle>
          <a:p>
            <a:fld id="{E53FB852-AC8D-4BE2-92BE-7514230E7D89}" type="datetimeFigureOut">
              <a:rPr kumimoji="1" lang="ja-JP" altLang="en-US" smtClean="0"/>
              <a:t>2018/3/29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266950" y="1243013"/>
            <a:ext cx="23241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005" tIns="48003" rIns="96005" bIns="48003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1" y="4786363"/>
            <a:ext cx="5486400" cy="3916115"/>
          </a:xfrm>
          <a:prstGeom prst="rect">
            <a:avLst/>
          </a:prstGeom>
        </p:spPr>
        <p:txBody>
          <a:bodyPr vert="horz" lIns="96005" tIns="48003" rIns="96005" bIns="48003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1" y="9446677"/>
            <a:ext cx="2971800" cy="499011"/>
          </a:xfrm>
          <a:prstGeom prst="rect">
            <a:avLst/>
          </a:prstGeom>
        </p:spPr>
        <p:txBody>
          <a:bodyPr vert="horz" lIns="96005" tIns="48003" rIns="96005" bIns="48003" rtlCol="0" anchor="b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4" y="9446677"/>
            <a:ext cx="2971800" cy="499011"/>
          </a:xfrm>
          <a:prstGeom prst="rect">
            <a:avLst/>
          </a:prstGeom>
        </p:spPr>
        <p:txBody>
          <a:bodyPr vert="horz" lIns="96005" tIns="48003" rIns="96005" bIns="48003" rtlCol="0" anchor="b"/>
          <a:lstStyle>
            <a:lvl1pPr algn="r">
              <a:defRPr sz="1300"/>
            </a:lvl1pPr>
          </a:lstStyle>
          <a:p>
            <a:fld id="{128E5E13-3B2F-4DA8-B91F-A72A0592898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62280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1pPr>
    <a:lvl2pPr marL="537667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2pPr>
    <a:lvl3pPr marL="1075334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3pPr>
    <a:lvl4pPr marL="1613002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4pPr>
    <a:lvl5pPr marL="2150669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5pPr>
    <a:lvl6pPr marL="2688336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6pPr>
    <a:lvl7pPr marL="3226003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7pPr>
    <a:lvl8pPr marL="3763670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8pPr>
    <a:lvl9pPr marL="4301338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2266950" y="1243013"/>
            <a:ext cx="2324100" cy="3357562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8E5E13-3B2F-4DA8-B91F-A72A0592898E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77221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3E28-79F0-42B5-8075-53E165C7C07D}" type="datetime1">
              <a:rPr kumimoji="1" lang="ja-JP" altLang="en-US" smtClean="0"/>
              <a:t>2018/3/29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63565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40E3F-1E18-45E6-A54F-BD989A534E35}" type="datetime1">
              <a:rPr kumimoji="1" lang="ja-JP" altLang="en-US" smtClean="0"/>
              <a:t>2018/3/29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81140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6FF3C-DDDA-4208-A3E1-2B9C8AEC1A91}" type="datetime1">
              <a:rPr kumimoji="1" lang="ja-JP" altLang="en-US" smtClean="0"/>
              <a:t>2018/3/29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36182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A69E7-F654-4DF7-BFE5-D297B214CA40}" type="datetime1">
              <a:rPr kumimoji="1" lang="ja-JP" altLang="en-US" smtClean="0"/>
              <a:t>2018/3/29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69790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E281-65EF-4EE0-B7A0-6D77EA0F5BE0}" type="datetime1">
              <a:rPr kumimoji="1" lang="ja-JP" altLang="en-US" smtClean="0"/>
              <a:t>2018/3/29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12739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215F4-27BC-472B-B4B6-32657E9514FA}" type="datetime1">
              <a:rPr kumimoji="1" lang="ja-JP" altLang="en-US" smtClean="0"/>
              <a:t>2018/3/29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66253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77045-156E-4CBC-888E-01E61B1C5EDF}" type="datetime1">
              <a:rPr kumimoji="1" lang="ja-JP" altLang="en-US" smtClean="0"/>
              <a:t>2018/3/29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1583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09962-96E0-4204-93BF-8610E8FF6B91}" type="datetime1">
              <a:rPr kumimoji="1" lang="ja-JP" altLang="en-US" smtClean="0"/>
              <a:t>2018/3/29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5932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02CD4-8FD0-417B-9154-A08E73CC74F8}" type="datetime1">
              <a:rPr kumimoji="1" lang="ja-JP" altLang="en-US" smtClean="0"/>
              <a:t>2018/3/29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51826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71943-8DA9-42C4-A93A-22EA1ECC9E5E}" type="datetime1">
              <a:rPr kumimoji="1" lang="ja-JP" altLang="en-US" smtClean="0"/>
              <a:t>2018/3/29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03451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984CB-965F-4A81-A74B-87F7223A7E4A}" type="datetime1">
              <a:rPr kumimoji="1" lang="ja-JP" altLang="en-US" smtClean="0"/>
              <a:t>2018/3/29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45534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narHorz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F5773-5DFD-47E5-AA03-BD9E1CA36698}" type="datetime1">
              <a:rPr kumimoji="1" lang="ja-JP" altLang="en-US" smtClean="0"/>
              <a:t>2018/3/29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35475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kumimoji="1"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正方形/長方形 50"/>
          <p:cNvSpPr/>
          <p:nvPr/>
        </p:nvSpPr>
        <p:spPr>
          <a:xfrm>
            <a:off x="99000" y="182496"/>
            <a:ext cx="6625547" cy="71185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32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丸亀市・１泊２日コース</a:t>
            </a:r>
            <a:endParaRPr lang="ja-JP" altLang="en-US" sz="32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graphicFrame>
        <p:nvGraphicFramePr>
          <p:cNvPr id="33" name="表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0900301"/>
              </p:ext>
            </p:extLst>
          </p:nvPr>
        </p:nvGraphicFramePr>
        <p:xfrm>
          <a:off x="3533971" y="2206433"/>
          <a:ext cx="3149632" cy="755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49632"/>
              </a:tblGrid>
              <a:tr h="13578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000" b="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2</a:t>
                      </a:r>
                      <a:r>
                        <a:rPr kumimoji="1" lang="ja-JP" altLang="en-US" sz="2000" b="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日目　</a:t>
                      </a:r>
                      <a:endParaRPr kumimoji="1" lang="ja-JP" altLang="en-US" sz="2000" b="0" dirty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宿泊施設　スタート</a:t>
                      </a:r>
                      <a:endParaRPr kumimoji="1" lang="ja-JP" altLang="en-US" sz="1800" dirty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vl="0" algn="l"/>
                      <a:r>
                        <a:rPr kumimoji="1"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　　　　　　　　　　　　　▼　</a:t>
                      </a:r>
                      <a:endParaRPr kumimoji="1" lang="ja-JP" altLang="en-US" sz="1200" dirty="0">
                        <a:solidFill>
                          <a:srgbClr val="FF0000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宮池</a:t>
                      </a:r>
                      <a:endParaRPr kumimoji="1" lang="en-US" altLang="ja-JP" sz="180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r>
                        <a:rPr kumimoji="1"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飯野山を望むビュースポット。</a:t>
                      </a:r>
                      <a:endParaRPr kumimoji="1" lang="en-US" altLang="ja-JP" sz="120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r>
                        <a:rPr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ダブルダイヤモンド讃岐富士が観賞できます</a:t>
                      </a:r>
                      <a:endParaRPr lang="en-US" altLang="ja-JP" sz="120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endParaRPr kumimoji="1" lang="ja-JP" altLang="en-US" sz="1200" dirty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vl="0" algn="l"/>
                      <a:r>
                        <a:rPr kumimoji="1"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　　　　　　　　　　　　　▼　</a:t>
                      </a:r>
                      <a:endParaRPr kumimoji="1" lang="ja-JP" altLang="en-US" sz="1200" dirty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b="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ダブルダイヤモンド讃岐富士</a:t>
                      </a:r>
                      <a:endParaRPr kumimoji="1" lang="en-US" altLang="ja-JP" sz="1800" b="0" dirty="0" smtClean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r>
                        <a:rPr lang="ja-JP" altLang="en-US" sz="1200" dirty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讃岐富士の山頂から昇る太陽が水面に映り、</a:t>
                      </a:r>
                      <a:endParaRPr lang="en-US" altLang="ja-JP" sz="1200" dirty="0" smtClean="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r>
                        <a:rPr lang="ja-JP" altLang="en-US" sz="1200" dirty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ふたつのダイヤモンドのようにきらめく瞬間を鑑賞</a:t>
                      </a:r>
                      <a:endParaRPr lang="en-US" altLang="ja-JP" sz="1200" dirty="0" smtClean="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endParaRPr kumimoji="1" lang="en-US" altLang="ja-JP" sz="120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　　　　　　　　　　　　　▼</a:t>
                      </a:r>
                      <a:r>
                        <a:rPr kumimoji="1" lang="ja-JP" altLang="en-US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（バスにて</a:t>
                      </a:r>
                      <a:r>
                        <a:rPr kumimoji="1" lang="en-US" altLang="ja-JP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40</a:t>
                      </a:r>
                      <a:r>
                        <a:rPr kumimoji="1" lang="ja-JP" altLang="en-US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分）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丸亀市野外活動センター</a:t>
                      </a:r>
                      <a:endParaRPr kumimoji="1" lang="en-US" altLang="ja-JP" sz="180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r>
                        <a:rPr kumimoji="1" lang="ja-JP" altLang="en-US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飯野山トレッキングの登山口</a:t>
                      </a:r>
                      <a:endParaRPr lang="en-US" altLang="ja-JP" sz="1200" dirty="0" smtClean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endParaRPr kumimoji="1" lang="en-US" altLang="ja-JP" sz="1200" dirty="0" smtClean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　　　　　　　　　　　　　▼</a:t>
                      </a:r>
                      <a:r>
                        <a:rPr kumimoji="1" lang="ja-JP" altLang="en-US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（１時間）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飯野山山頂</a:t>
                      </a:r>
                      <a:endParaRPr kumimoji="1" lang="en-US" altLang="ja-JP" sz="180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r>
                        <a:rPr kumimoji="1"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山頂からは</a:t>
                      </a:r>
                      <a:r>
                        <a:rPr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瀬戸大橋が望めます</a:t>
                      </a:r>
                      <a:endParaRPr lang="en-US" altLang="ja-JP" sz="120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endParaRPr kumimoji="1" lang="ja-JP" altLang="en-US" sz="1200" dirty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　　　　　　　　　　　　　▼</a:t>
                      </a:r>
                      <a:r>
                        <a:rPr kumimoji="1" lang="ja-JP" altLang="en-US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（１時間）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飯野山登山口</a:t>
                      </a:r>
                      <a:endParaRPr kumimoji="1" lang="en-US" altLang="ja-JP" sz="180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r>
                        <a:rPr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時間に余裕をもって下山してください</a:t>
                      </a:r>
                      <a:endParaRPr lang="en-US" altLang="ja-JP" sz="120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endParaRPr kumimoji="1" lang="ja-JP" altLang="en-US" sz="1200" dirty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　　　　　　　　　　　　　▼</a:t>
                      </a:r>
                      <a:endParaRPr kumimoji="1" lang="en-US" altLang="ja-JP" sz="120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ja-JP" sz="120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800" b="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丸亀駅へ</a:t>
                      </a:r>
                      <a:endParaRPr kumimoji="1" lang="en-US" altLang="ja-JP" sz="1800" b="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sz="1200" b="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128337" y="1037243"/>
            <a:ext cx="48286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4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丸亀市の主要観光スポットを</a:t>
            </a:r>
            <a:r>
              <a:rPr lang="ja-JP" altLang="en-US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巡る１泊２日コース。讃岐</a:t>
            </a:r>
            <a:r>
              <a:rPr lang="ja-JP" altLang="en-US" sz="14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富士として名高い飯野山にハイキングへ</a:t>
            </a:r>
            <a:r>
              <a:rPr lang="ja-JP" altLang="en-US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！伝統</a:t>
            </a:r>
            <a:r>
              <a:rPr lang="ja-JP" altLang="en-US" sz="14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工芸の丸亀うちわ作りは、工作感覚で気軽に体験できるので人気です</a:t>
            </a:r>
            <a:r>
              <a:rPr lang="ja-JP" altLang="en-US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。学んで</a:t>
            </a:r>
            <a:r>
              <a:rPr lang="ja-JP" altLang="en-US" sz="14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、作って、思いっきり遊ぶ、盛りだくさんのプランです。</a:t>
            </a:r>
          </a:p>
        </p:txBody>
      </p:sp>
      <p:graphicFrame>
        <p:nvGraphicFramePr>
          <p:cNvPr id="8" name="表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4991290"/>
              </p:ext>
            </p:extLst>
          </p:nvPr>
        </p:nvGraphicFramePr>
        <p:xfrm>
          <a:off x="246099" y="2198090"/>
          <a:ext cx="3149632" cy="75757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49632"/>
              </a:tblGrid>
              <a:tr h="412926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000" b="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1</a:t>
                      </a:r>
                      <a:r>
                        <a:rPr kumimoji="1" lang="ja-JP" altLang="en-US" sz="2000" b="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日目　</a:t>
                      </a:r>
                      <a:endParaRPr kumimoji="1" lang="ja-JP" altLang="en-US" sz="2000" b="0" dirty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丸亀駅　スタート</a:t>
                      </a:r>
                      <a:endParaRPr kumimoji="1" lang="ja-JP" altLang="en-US" sz="1800" dirty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vl="0" algn="l"/>
                      <a:r>
                        <a:rPr kumimoji="1"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　　　　　　　　　　　　　▼　</a:t>
                      </a:r>
                      <a:r>
                        <a:rPr kumimoji="1" lang="ja-JP" altLang="en-US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（バスにて５分）</a:t>
                      </a:r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丸亀城</a:t>
                      </a:r>
                      <a:endParaRPr kumimoji="1" lang="en-US" altLang="ja-JP" sz="180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r>
                        <a:rPr kumimoji="1"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城内にある丸亀市立資料館を見学。</a:t>
                      </a:r>
                      <a:endParaRPr kumimoji="1" lang="en-US" altLang="ja-JP" sz="120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r>
                        <a:rPr kumimoji="1"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城内のガイド案内を希望の場合は要予約</a:t>
                      </a:r>
                      <a:endParaRPr kumimoji="1" lang="en-US" altLang="ja-JP" sz="120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endParaRPr kumimoji="1" lang="ja-JP" altLang="en-US" sz="1200" dirty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vl="0" algn="l"/>
                      <a:r>
                        <a:rPr kumimoji="1"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　　　　　　　　　　　　　▼　</a:t>
                      </a:r>
                      <a:r>
                        <a:rPr kumimoji="1" lang="ja-JP" altLang="en-US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（バスにて１０分）</a:t>
                      </a:r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懐風亭（昼食）</a:t>
                      </a:r>
                      <a:endParaRPr kumimoji="1" lang="en-US" altLang="ja-JP" sz="180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r>
                        <a:rPr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中津万象園内のお食事処にて昼食</a:t>
                      </a:r>
                      <a:endParaRPr lang="en-US" altLang="ja-JP" sz="120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endParaRPr kumimoji="1" lang="en-US" altLang="ja-JP" sz="120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　　　　　　　　　　　　　▼</a:t>
                      </a:r>
                      <a:r>
                        <a:rPr kumimoji="1" lang="ja-JP" altLang="en-US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（バスにて１０分）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うちわの港ミュージアム</a:t>
                      </a:r>
                      <a:endParaRPr kumimoji="1" lang="en-US" altLang="ja-JP" sz="180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r>
                        <a:rPr lang="ja-JP" altLang="en-US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うちわ製作体験：要予約</a:t>
                      </a:r>
                      <a:endParaRPr lang="en-US" altLang="ja-JP" sz="1200" dirty="0" smtClean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r>
                        <a:rPr lang="ja-JP" altLang="en-US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所要時間</a:t>
                      </a:r>
                      <a:r>
                        <a:rPr lang="en-US" altLang="ja-JP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40</a:t>
                      </a:r>
                      <a:r>
                        <a:rPr lang="ja-JP" altLang="en-US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分～</a:t>
                      </a:r>
                      <a:r>
                        <a:rPr lang="en-US" altLang="ja-JP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50</a:t>
                      </a:r>
                      <a:r>
                        <a:rPr lang="ja-JP" altLang="en-US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分</a:t>
                      </a:r>
                      <a:endParaRPr lang="en-US" altLang="ja-JP" sz="1200" dirty="0" smtClean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endParaRPr kumimoji="1" lang="en-US" altLang="ja-JP" sz="1200" dirty="0" smtClean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　　　　　　　　　　　　　▼</a:t>
                      </a:r>
                      <a:r>
                        <a:rPr kumimoji="1" lang="ja-JP" altLang="en-US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（バスにて１０分）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中津万象園・丸亀美術館</a:t>
                      </a:r>
                      <a:endParaRPr kumimoji="1" lang="en-US" altLang="ja-JP" sz="180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r>
                        <a:rPr lang="ja-JP" altLang="en-US" sz="1200" dirty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中津の海浜に別館として築かれた庭園</a:t>
                      </a:r>
                      <a:endParaRPr lang="en-US" altLang="ja-JP" sz="1200" dirty="0" smtClean="0"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endParaRPr kumimoji="1" lang="ja-JP" altLang="en-US" sz="1200" dirty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　　　　　　　　　　　　　▼</a:t>
                      </a:r>
                      <a:r>
                        <a:rPr kumimoji="1" lang="ja-JP" altLang="en-US" sz="1200" dirty="0" smtClean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（バスにて１０分）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まるがめボート</a:t>
                      </a:r>
                      <a:endParaRPr kumimoji="1" lang="en-US" altLang="ja-JP" sz="180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r>
                        <a:rPr lang="ja-JP" altLang="en-US" sz="1200" dirty="0" smtClean="0"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ブルーナイター体験・見学</a:t>
                      </a:r>
                      <a:endParaRPr lang="en-US" altLang="ja-JP" sz="120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algn="ctr"/>
                      <a:endParaRPr kumimoji="1" lang="ja-JP" altLang="en-US" sz="1200" dirty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　　　　　　　　　　　　　▼</a:t>
                      </a:r>
                      <a:endParaRPr kumimoji="1" lang="en-US" altLang="ja-JP" sz="120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ja-JP" sz="120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800" b="0" dirty="0" smtClean="0"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宿泊施設へ</a:t>
                      </a:r>
                      <a:endParaRPr kumimoji="1" lang="en-US" altLang="ja-JP" sz="1800" b="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sz="1200" b="0" dirty="0" smtClean="0"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図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049" y="1023622"/>
            <a:ext cx="1540554" cy="1053540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376212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2</a:t>
            </a:fld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99000" y="86020"/>
            <a:ext cx="6660000" cy="540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丸亀市・１泊２日</a:t>
            </a:r>
            <a:r>
              <a:rPr lang="ja-JP" altLang="en-US" sz="2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コース</a:t>
            </a:r>
            <a:r>
              <a:rPr lang="ja-JP" altLang="en-US" sz="2400" dirty="0" smtClean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  <a:r>
              <a:rPr lang="ja-JP" altLang="en-US" sz="2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おすすめ観光スポット　</a:t>
            </a:r>
            <a:endParaRPr lang="ja-JP" altLang="en-US" sz="18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6" name="正方形/長方形 5"/>
          <p:cNvSpPr/>
          <p:nvPr/>
        </p:nvSpPr>
        <p:spPr>
          <a:xfrm>
            <a:off x="88728" y="3803335"/>
            <a:ext cx="6660000" cy="2767440"/>
          </a:xfrm>
          <a:prstGeom prst="rect">
            <a:avLst/>
          </a:prstGeom>
          <a:noFill/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155377" y="4271553"/>
            <a:ext cx="38240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国の伝統的工芸品に指定されている、丸亀うちわの歴史を伝える博物館。うちわに関する歴史的資料や全国の有名なうちわ、県の伝統的工芸品の一貫張や、讃岐広島の青木石なども展示して</a:t>
            </a:r>
            <a:r>
              <a:rPr lang="ja-JP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います。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うちわ貼り体験の実演コーナーでは職人によるうちわ作りの技と工程を見ることができます。また、好みの紙を選んで手作りできるうちわ作り体験は大人気！丁寧な指導で、初めてでもきれいに仕上げることができます。世界で一つだけの「マイうちわ」を作ってみませんか？</a:t>
            </a:r>
            <a:endParaRPr lang="en-US" altLang="ja-JP" sz="1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8" name="正方形/長方形 7"/>
          <p:cNvSpPr/>
          <p:nvPr/>
        </p:nvSpPr>
        <p:spPr>
          <a:xfrm>
            <a:off x="78456" y="3792476"/>
            <a:ext cx="6660000" cy="360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8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うちわの港</a:t>
            </a:r>
            <a:r>
              <a:rPr lang="ja-JP" altLang="en-US" sz="18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ミュージアム</a:t>
            </a:r>
            <a:r>
              <a:rPr lang="ja-JP" altLang="en-US" sz="18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2541542" y="3824781"/>
            <a:ext cx="41969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連絡先　</a:t>
            </a:r>
            <a:r>
              <a:rPr lang="ja-JP" altLang="en-US" sz="1400" dirty="0"/>
              <a:t> </a:t>
            </a:r>
            <a:r>
              <a:rPr lang="en-US" altLang="ja-JP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0877-24-7055</a:t>
            </a:r>
            <a:endParaRPr kumimoji="1"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88728" y="6767726"/>
            <a:ext cx="6660000" cy="2767440"/>
          </a:xfrm>
          <a:prstGeom prst="rect">
            <a:avLst/>
          </a:prstGeom>
          <a:noFill/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2914410" y="7208061"/>
            <a:ext cx="38240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1688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年、丸亀藩京極二代目藩主により築庭された約</a:t>
            </a:r>
            <a:r>
              <a:rPr lang="en-US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15,000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坪の池泉回遊式の大名庭園</a:t>
            </a:r>
            <a:r>
              <a:rPr lang="ja-JP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。園内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には、フランス・バルビゾン派の絵画を展示している</a:t>
            </a:r>
            <a:r>
              <a:rPr lang="en-US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『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絵画館</a:t>
            </a:r>
            <a:r>
              <a:rPr lang="en-US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』</a:t>
            </a:r>
            <a:r>
              <a:rPr lang="ja-JP" altLang="en-US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、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紀元前</a:t>
            </a:r>
            <a:r>
              <a:rPr lang="en-US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2500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年頃から</a:t>
            </a:r>
            <a:r>
              <a:rPr lang="en-US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13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世紀頃までのペルシャ陶器を展示している</a:t>
            </a:r>
            <a:r>
              <a:rPr lang="en-US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『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陶器館</a:t>
            </a:r>
            <a:r>
              <a:rPr lang="en-US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』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からなる丸亀美術館があります</a:t>
            </a:r>
            <a:r>
              <a:rPr lang="ja-JP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。</a:t>
            </a:r>
            <a:endParaRPr lang="en-US" altLang="ja-JP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r>
              <a:rPr lang="ja-JP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園内にあるお食事処「懐風亭」にて昼食が楽しめます。</a:t>
            </a:r>
            <a:endParaRPr lang="en-US" altLang="ja-JP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78456" y="6756867"/>
            <a:ext cx="6660000" cy="360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8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中津万象園・丸亀</a:t>
            </a:r>
            <a:r>
              <a:rPr lang="ja-JP" altLang="en-US" sz="18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美術館</a:t>
            </a:r>
            <a:r>
              <a:rPr lang="ja-JP" altLang="en-US" sz="18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2541542" y="6789172"/>
            <a:ext cx="41969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連絡先　</a:t>
            </a:r>
            <a:r>
              <a:rPr lang="ja-JP" altLang="en-US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 </a:t>
            </a:r>
            <a:r>
              <a:rPr lang="en-US" altLang="ja-JP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0877-23-6326</a:t>
            </a:r>
            <a:r>
              <a:rPr lang="en-US" altLang="ja-JP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 </a:t>
            </a:r>
            <a:endParaRPr lang="en-US" altLang="ja-JP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78456" y="872035"/>
            <a:ext cx="6660000" cy="2767440"/>
          </a:xfrm>
          <a:prstGeom prst="rect">
            <a:avLst/>
          </a:prstGeom>
          <a:noFill/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68184" y="861176"/>
            <a:ext cx="6660000" cy="360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8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丸亀城</a:t>
            </a:r>
            <a:r>
              <a:rPr lang="ja-JP" altLang="en-US" sz="18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</a:p>
        </p:txBody>
      </p:sp>
      <p:sp>
        <p:nvSpPr>
          <p:cNvPr id="22" name="テキスト ボックス 52"/>
          <p:cNvSpPr txBox="1"/>
          <p:nvPr/>
        </p:nvSpPr>
        <p:spPr>
          <a:xfrm>
            <a:off x="2892106" y="1312370"/>
            <a:ext cx="38240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ja-JP"/>
            </a:defPPr>
            <a:lvl1pPr marL="0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7667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5334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3002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0669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8336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26003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63670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01338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築城</a:t>
            </a:r>
            <a:r>
              <a:rPr lang="en-US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400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年を誇る丸亀のシンボル「丸亀城」は、全国に現存する</a:t>
            </a:r>
            <a:r>
              <a:rPr lang="en-US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『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木造天守十二城</a:t>
            </a:r>
            <a:r>
              <a:rPr lang="en-US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』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の一つ。内堀から天守にかけて積み重ねられた石垣は、”扇の勾配”と呼ばれる特長的で見事な曲線</a:t>
            </a:r>
            <a:r>
              <a:rPr lang="ja-JP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を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描</a:t>
            </a:r>
            <a:r>
              <a:rPr lang="ja-JP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いていま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す</a:t>
            </a:r>
            <a:r>
              <a:rPr lang="ja-JP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。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この白亜の三層三階の木造天守は国指定重要文化財に指定されて</a:t>
            </a:r>
            <a:r>
              <a:rPr lang="ja-JP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います。</a:t>
            </a:r>
            <a:endParaRPr lang="en-US" altLang="ja-JP" sz="1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2914410" y="891993"/>
            <a:ext cx="3801742" cy="307777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r"/>
            <a:r>
              <a:rPr lang="ja-JP" altLang="en-US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連絡先　</a:t>
            </a:r>
            <a:r>
              <a:rPr lang="ja-JP" altLang="en-US" sz="1400" dirty="0"/>
              <a:t> </a:t>
            </a:r>
            <a:r>
              <a:rPr lang="en-US" altLang="ja-JP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0877-24-8816</a:t>
            </a:r>
            <a:endParaRPr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84" y="7255918"/>
            <a:ext cx="2623210" cy="2160073"/>
          </a:xfrm>
          <a:prstGeom prst="rect">
            <a:avLst/>
          </a:prstGeom>
        </p:spPr>
      </p:pic>
      <p:pic>
        <p:nvPicPr>
          <p:cNvPr id="18" name="図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609" y="4283585"/>
            <a:ext cx="2613949" cy="2177373"/>
          </a:xfrm>
          <a:prstGeom prst="rect">
            <a:avLst/>
          </a:prstGeom>
        </p:spPr>
      </p:pic>
      <p:pic>
        <p:nvPicPr>
          <p:cNvPr id="19" name="図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616" y="1340253"/>
            <a:ext cx="2605217" cy="2189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7492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図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805" y="4302211"/>
            <a:ext cx="2630971" cy="2145684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3</a:t>
            </a:fld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99000" y="86020"/>
            <a:ext cx="6660000" cy="540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丸亀市・１泊２日</a:t>
            </a:r>
            <a:r>
              <a:rPr lang="ja-JP" altLang="en-US" sz="2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コース</a:t>
            </a:r>
            <a:r>
              <a:rPr lang="ja-JP" altLang="en-US" sz="2400" dirty="0" smtClean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  <a:r>
              <a:rPr lang="ja-JP" altLang="en-US" sz="2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おすすめ観光スポット　</a:t>
            </a:r>
            <a:endParaRPr lang="ja-JP" altLang="en-US" sz="18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6" name="正方形/長方形 5"/>
          <p:cNvSpPr/>
          <p:nvPr/>
        </p:nvSpPr>
        <p:spPr>
          <a:xfrm>
            <a:off x="88728" y="3803335"/>
            <a:ext cx="6660000" cy="2767440"/>
          </a:xfrm>
          <a:prstGeom prst="rect">
            <a:avLst/>
          </a:prstGeom>
          <a:noFill/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2947921" y="7268984"/>
            <a:ext cx="38240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富士山」で見られる、〝ダイヤモンド富士〟という自然現象が、香川県讃岐平野のシンボル「讃岐富士」でも見ることができます。</a:t>
            </a:r>
          </a:p>
          <a:p>
            <a:pPr algn="just"/>
            <a:r>
              <a:rPr lang="ja-JP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讃岐富士の山頂から昇る太陽が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宮池の</a:t>
            </a:r>
            <a:r>
              <a:rPr lang="ja-JP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水面に映り、ふたつのダイヤモンドのようにきらめく瞬間を〝ダブルダイヤモンド讃岐富士〟といいます「。</a:t>
            </a:r>
            <a:r>
              <a:rPr lang="en-US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4</a:t>
            </a:r>
            <a:r>
              <a:rPr lang="ja-JP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月中旬と</a:t>
            </a:r>
            <a:r>
              <a:rPr lang="en-US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8</a:t>
            </a:r>
            <a:r>
              <a:rPr lang="ja-JP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月下旬の年</a:t>
            </a:r>
            <a:r>
              <a:rPr lang="en-US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2</a:t>
            </a:r>
            <a:r>
              <a:rPr lang="ja-JP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回に見られ、県内外から多くの写真愛好家や鑑賞者が訪れています。</a:t>
            </a:r>
          </a:p>
        </p:txBody>
      </p:sp>
      <p:sp>
        <p:nvSpPr>
          <p:cNvPr id="8" name="正方形/長方形 7"/>
          <p:cNvSpPr/>
          <p:nvPr/>
        </p:nvSpPr>
        <p:spPr>
          <a:xfrm>
            <a:off x="99000" y="6782424"/>
            <a:ext cx="6660000" cy="360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8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ダブルダイヤモンド讃岐富士</a:t>
            </a:r>
            <a:r>
              <a:rPr lang="ja-JP" altLang="en-US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（飯野山）</a:t>
            </a:r>
            <a:r>
              <a:rPr lang="ja-JP" altLang="en-US" sz="18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2541542" y="3824781"/>
            <a:ext cx="41969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kumimoji="1"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88728" y="6767726"/>
            <a:ext cx="6660000" cy="2767440"/>
          </a:xfrm>
          <a:prstGeom prst="rect">
            <a:avLst/>
          </a:prstGeom>
          <a:noFill/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131244" y="4309892"/>
            <a:ext cx="38240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「新日本百名山」のひとつ、飯野山の別名は”讃岐富士”</a:t>
            </a:r>
            <a:r>
              <a:rPr lang="ja-JP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。</a:t>
            </a:r>
            <a:endParaRPr lang="en-US" altLang="ja-JP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 algn="just"/>
            <a:r>
              <a:rPr lang="ja-JP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その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名の通り、なだらかな裾野が美しい山。標高</a:t>
            </a:r>
            <a:r>
              <a:rPr lang="en-US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422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メートルの小さな”富士山”の、春にはふもとに桃の花のじゅうたん</a:t>
            </a:r>
            <a:r>
              <a:rPr lang="ja-JP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が広がります。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山頂から見えるのは、讃岐平野に浮かんでいるようなおにぎり形の山々と、穏やかな瀬戸内海の青い色。片道約</a:t>
            </a:r>
            <a:r>
              <a:rPr lang="en-US" altLang="ja-JP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時間で登れる気軽さから、ウォーキングやハイキングに人気の山。”おじょも”と呼ばれる大男によってつくられたという伝説があり、山頂には”</a:t>
            </a:r>
            <a:r>
              <a:rPr lang="ja-JP" altLang="en-US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おじょ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もの足跡”とされる巨大な岩が残って</a:t>
            </a:r>
            <a:r>
              <a:rPr lang="ja-JP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います。</a:t>
            </a:r>
            <a:endParaRPr lang="en-US" altLang="ja-JP" sz="1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68184" y="3810358"/>
            <a:ext cx="6660000" cy="360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8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飯野山</a:t>
            </a:r>
            <a:endParaRPr lang="ja-JP" altLang="en-US" sz="18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2519238" y="3816758"/>
            <a:ext cx="41969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連絡先　丸亀市スポーツ推進課　</a:t>
            </a:r>
            <a:r>
              <a:rPr lang="ja-JP" altLang="en-US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 </a:t>
            </a:r>
            <a:r>
              <a:rPr lang="en-US" altLang="ja-JP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0877-24-1392</a:t>
            </a:r>
            <a:r>
              <a:rPr lang="en-US" altLang="ja-JP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 </a:t>
            </a:r>
            <a:endParaRPr lang="en-US" altLang="ja-JP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78456" y="872035"/>
            <a:ext cx="6660000" cy="2767440"/>
          </a:xfrm>
          <a:prstGeom prst="rect">
            <a:avLst/>
          </a:prstGeom>
          <a:noFill/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68184" y="861176"/>
            <a:ext cx="6660000" cy="360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8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まるがめボート</a:t>
            </a:r>
            <a:r>
              <a:rPr lang="ja-JP" altLang="en-US" sz="18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</a:p>
        </p:txBody>
      </p:sp>
      <p:sp>
        <p:nvSpPr>
          <p:cNvPr id="22" name="テキスト ボックス 52"/>
          <p:cNvSpPr txBox="1"/>
          <p:nvPr/>
        </p:nvSpPr>
        <p:spPr>
          <a:xfrm>
            <a:off x="2892106" y="1247637"/>
            <a:ext cx="38240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ja-JP"/>
            </a:defPPr>
            <a:lvl1pPr marL="0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7667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5334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3002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0669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8336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26003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63670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01338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「ブルーナイター」の愛称で親しまれている中四国初のナイターレース場</a:t>
            </a:r>
            <a:r>
              <a:rPr lang="ja-JP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。</a:t>
            </a:r>
            <a:endParaRPr lang="en-US" altLang="ja-JP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 algn="just"/>
            <a:r>
              <a:rPr lang="ja-JP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ビッグレース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開催時は家族連れで一日中楽しめるイベントを用意しています</a:t>
            </a:r>
            <a:r>
              <a:rPr lang="ja-JP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。</a:t>
            </a:r>
            <a:endParaRPr lang="en-US" altLang="ja-JP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 algn="just"/>
            <a:r>
              <a:rPr lang="ja-JP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場内</a:t>
            </a:r>
            <a:r>
              <a:rPr lang="ja-JP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はボートレース場とは思えないほど綺麗でオシャレ。カフェやフードコート、キッズルームやイベントスペースなど施設が充実。イルミネーションスペースの「まるがめ イル・マーレ」は、恋人の聖地サテライトに認定されています</a:t>
            </a:r>
            <a:r>
              <a:rPr lang="ja-JP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。</a:t>
            </a:r>
            <a:endParaRPr lang="en-US" altLang="ja-JP" sz="1200" dirty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2914410" y="891993"/>
            <a:ext cx="3801742" cy="307777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r"/>
            <a:r>
              <a:rPr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連絡先　</a:t>
            </a:r>
            <a:r>
              <a:rPr lang="ja-JP" altLang="en-US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 </a:t>
            </a:r>
            <a:r>
              <a:rPr lang="en-US" altLang="ja-JP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0877-23-5141 </a:t>
            </a:r>
            <a:endParaRPr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547" y="1323780"/>
            <a:ext cx="2629428" cy="2183748"/>
          </a:xfrm>
          <a:prstGeom prst="rect">
            <a:avLst/>
          </a:prstGeom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547" y="7223093"/>
            <a:ext cx="2645657" cy="2187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704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9605</TotalTime>
  <Words>785</Words>
  <Application>Microsoft Office PowerPoint</Application>
  <PresentationFormat>A4 210 x 297 mm</PresentationFormat>
  <Paragraphs>73</Paragraphs>
  <Slides>3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</vt:i4>
      </vt:variant>
    </vt:vector>
  </HeadingPairs>
  <TitlesOfParts>
    <vt:vector size="9" baseType="lpstr">
      <vt:lpstr>Meiryo UI</vt:lpstr>
      <vt:lpstr>ＭＳ Ｐゴシック</vt:lpstr>
      <vt:lpstr>Arial</vt:lpstr>
      <vt:lpstr>Calibri</vt:lpstr>
      <vt:lpstr>Calibri Light</vt:lpstr>
      <vt:lpstr>Office Theme</vt:lpstr>
      <vt:lpstr>PowerPoint プレゼンテーション</vt:lpstr>
      <vt:lpstr>PowerPoint プレゼンテーション</vt:lpstr>
      <vt:lpstr>PowerPoint プレゼンテーション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yasuko hotta</dc:creator>
  <cp:lastModifiedBy>嶋田正明</cp:lastModifiedBy>
  <cp:revision>629</cp:revision>
  <cp:lastPrinted>2018-02-26T11:31:06Z</cp:lastPrinted>
  <dcterms:created xsi:type="dcterms:W3CDTF">2016-09-21T05:42:48Z</dcterms:created>
  <dcterms:modified xsi:type="dcterms:W3CDTF">2018-03-29T03:59:13Z</dcterms:modified>
</cp:coreProperties>
</file>