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310" r:id="rId2"/>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49" d="100"/>
          <a:sy n="49" d="100"/>
        </p:scale>
        <p:origin x="2298" y="42"/>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2018/3/27</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2018/3/27</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19"/>
            <a:ext cx="6660000" cy="775963"/>
          </a:xfrm>
          <a:prstGeom prst="rect">
            <a:avLst/>
          </a:prstGeom>
          <a:solidFill>
            <a:schemeClr val="accent6">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800" dirty="0" smtClean="0">
                <a:solidFill>
                  <a:schemeClr val="bg1"/>
                </a:solidFill>
                <a:latin typeface="HGP明朝B" panose="02020800000000000000" pitchFamily="18" charset="-128"/>
                <a:ea typeface="HGP明朝B" panose="02020800000000000000" pitchFamily="18" charset="-128"/>
                <a:cs typeface="Meiryo UI" panose="020B0604030504040204" pitchFamily="50" charset="-128"/>
              </a:rPr>
              <a:t>早わかり うどん県</a:t>
            </a:r>
            <a:r>
              <a:rPr lang="ja-JP" altLang="en-US" sz="2400" dirty="0" smtClean="0">
                <a:solidFill>
                  <a:schemeClr val="bg1"/>
                </a:solidFill>
                <a:latin typeface="HGP明朝B" panose="02020800000000000000" pitchFamily="18" charset="-128"/>
                <a:ea typeface="HGP明朝B" panose="02020800000000000000" pitchFamily="18" charset="-128"/>
                <a:cs typeface="Meiryo UI" panose="020B0604030504040204" pitchFamily="50" charset="-128"/>
              </a:rPr>
              <a:t>　もっと知りたい うどん県の地理</a:t>
            </a:r>
            <a:endParaRPr lang="en-US" altLang="ja-JP" sz="2400" dirty="0" smtClean="0">
              <a:solidFill>
                <a:schemeClr val="bg1"/>
              </a:solidFill>
              <a:latin typeface="HGP明朝B" panose="02020800000000000000" pitchFamily="18" charset="-128"/>
              <a:ea typeface="HGP明朝B" panose="02020800000000000000" pitchFamily="18" charset="-128"/>
              <a:cs typeface="Meiryo UI" panose="020B0604030504040204" pitchFamily="50" charset="-128"/>
            </a:endParaRPr>
          </a:p>
          <a:p>
            <a:pPr algn="ctr"/>
            <a:endParaRPr lang="en-US" altLang="ja-JP" sz="900" dirty="0" smtClean="0">
              <a:solidFill>
                <a:schemeClr val="bg1"/>
              </a:solidFill>
              <a:latin typeface="HGP明朝B" panose="02020800000000000000" pitchFamily="18" charset="-128"/>
              <a:ea typeface="HGP明朝B" panose="02020800000000000000" pitchFamily="18" charset="-128"/>
              <a:cs typeface="Meiryo UI" panose="020B0604030504040204" pitchFamily="50" charset="-128"/>
            </a:endParaRPr>
          </a:p>
          <a:p>
            <a:pPr algn="ctr"/>
            <a:r>
              <a:rPr lang="ja-JP" altLang="en-US" sz="900" dirty="0">
                <a:latin typeface="HGP明朝B" panose="02020800000000000000" pitchFamily="18" charset="-128"/>
                <a:ea typeface="HGP明朝B" panose="02020800000000000000" pitchFamily="18" charset="-128"/>
              </a:rPr>
              <a:t>うどん県には、日本一や世界一がこんなに</a:t>
            </a:r>
            <a:r>
              <a:rPr lang="ja-JP" altLang="en-US" sz="900" dirty="0" smtClean="0">
                <a:latin typeface="HGP明朝B" panose="02020800000000000000" pitchFamily="18" charset="-128"/>
                <a:ea typeface="HGP明朝B" panose="02020800000000000000" pitchFamily="18" charset="-128"/>
              </a:rPr>
              <a:t>。知れば</a:t>
            </a:r>
            <a:r>
              <a:rPr lang="ja-JP" altLang="en-US" sz="900" dirty="0">
                <a:latin typeface="HGP明朝B" panose="02020800000000000000" pitchFamily="18" charset="-128"/>
                <a:ea typeface="HGP明朝B" panose="02020800000000000000" pitchFamily="18" charset="-128"/>
              </a:rPr>
              <a:t>知るほど好きになる魅力を余すところなくお届け！</a:t>
            </a:r>
            <a:endParaRPr lang="en-US" altLang="ja-JP" sz="9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高松市埋蔵文化財センター</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087-823-2714</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967732"/>
            <a:ext cx="6660000" cy="2767440"/>
          </a:xfrm>
          <a:prstGeom prst="rect">
            <a:avLst/>
          </a:prstGeom>
          <a:noFill/>
          <a:ln w="38100">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4795136" y="1386801"/>
            <a:ext cx="1888550" cy="1754326"/>
          </a:xfrm>
          <a:prstGeom prst="rect">
            <a:avLst/>
          </a:prstGeom>
          <a:noFill/>
        </p:spPr>
        <p:txBody>
          <a:bodyPr wrap="square" rtlCol="0">
            <a:spAutoFit/>
          </a:bodyPr>
          <a:lstStyle/>
          <a:p>
            <a:r>
              <a:rPr lang="ja-JP" altLang="en-US" sz="1200" dirty="0">
                <a:latin typeface="HGP明朝B" panose="02020800000000000000" pitchFamily="18" charset="-128"/>
                <a:ea typeface="HGP明朝B" panose="02020800000000000000" pitchFamily="18" charset="-128"/>
              </a:rPr>
              <a:t>日本一面積が小さいから、おいしい、楽しい、面白いがぎゅっと凝縮された、濃厚な魅力あふれる「うどん県」</a:t>
            </a:r>
            <a:r>
              <a:rPr lang="ja-JP" altLang="en-US" sz="1200" dirty="0" smtClean="0">
                <a:latin typeface="HGP明朝B" panose="02020800000000000000" pitchFamily="18" charset="-128"/>
                <a:ea typeface="HGP明朝B" panose="02020800000000000000" pitchFamily="18" charset="-128"/>
              </a:rPr>
              <a:t>！平野部</a:t>
            </a:r>
            <a:r>
              <a:rPr lang="ja-JP" altLang="en-US" sz="1200" dirty="0">
                <a:latin typeface="HGP明朝B" panose="02020800000000000000" pitchFamily="18" charset="-128"/>
                <a:ea typeface="HGP明朝B" panose="02020800000000000000" pitchFamily="18" charset="-128"/>
              </a:rPr>
              <a:t>が多く、ところどころにおむすび型の山が点在。独特のロケーションが「昔話の挿絵のよう」と言われています。</a:t>
            </a:r>
            <a:endParaRPr lang="en-US" altLang="ja-JP" sz="12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54" name="正方形/長方形 53"/>
          <p:cNvSpPr/>
          <p:nvPr/>
        </p:nvSpPr>
        <p:spPr>
          <a:xfrm>
            <a:off x="68184" y="956873"/>
            <a:ext cx="6660000" cy="360000"/>
          </a:xfrm>
          <a:prstGeom prst="rect">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HGP明朝B" panose="02020800000000000000" pitchFamily="18" charset="-128"/>
                <a:ea typeface="HGP明朝B" panose="02020800000000000000" pitchFamily="18" charset="-128"/>
              </a:rPr>
              <a:t>日本一小さい県には魅力がいっぱい</a:t>
            </a:r>
            <a:r>
              <a:rPr lang="ja-JP" altLang="en-US" sz="1800" dirty="0" smtClean="0">
                <a:latin typeface="HGP明朝B" panose="02020800000000000000" pitchFamily="18" charset="-128"/>
                <a:ea typeface="HGP明朝B" panose="02020800000000000000" pitchFamily="18" charset="-128"/>
              </a:rPr>
              <a:t>！</a:t>
            </a:r>
            <a:endParaRPr lang="ja-JP" altLang="en-US" sz="1800" dirty="0">
              <a:latin typeface="HGP明朝B" panose="02020800000000000000" pitchFamily="18" charset="-128"/>
              <a:ea typeface="HGP明朝B" panose="02020800000000000000" pitchFamily="18" charset="-128"/>
            </a:endParaRPr>
          </a:p>
        </p:txBody>
      </p:sp>
      <p:sp>
        <p:nvSpPr>
          <p:cNvPr id="21" name="正方形/長方形 20"/>
          <p:cNvSpPr/>
          <p:nvPr/>
        </p:nvSpPr>
        <p:spPr>
          <a:xfrm>
            <a:off x="95319" y="3887857"/>
            <a:ext cx="6660000" cy="2767440"/>
          </a:xfrm>
          <a:prstGeom prst="rect">
            <a:avLst/>
          </a:prstGeom>
          <a:noFill/>
          <a:ln w="38100">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ボックス 21"/>
          <p:cNvSpPr txBox="1"/>
          <p:nvPr/>
        </p:nvSpPr>
        <p:spPr>
          <a:xfrm>
            <a:off x="3637985" y="4306926"/>
            <a:ext cx="3038500" cy="1384995"/>
          </a:xfrm>
          <a:prstGeom prst="rect">
            <a:avLst/>
          </a:prstGeom>
          <a:noFill/>
        </p:spPr>
        <p:txBody>
          <a:bodyPr wrap="square" rtlCol="0">
            <a:spAutoFit/>
          </a:bodyPr>
          <a:lstStyle/>
          <a:p>
            <a:pPr algn="just"/>
            <a:r>
              <a:rPr lang="ja-JP" altLang="en-US" sz="1200" dirty="0">
                <a:latin typeface="HGP明朝B" panose="02020800000000000000" pitchFamily="18" charset="-128"/>
                <a:ea typeface="HGP明朝B" panose="02020800000000000000" pitchFamily="18" charset="-128"/>
              </a:rPr>
              <a:t>川が少なくどれも短いため、山に降った雨がすぐに海まで流れ出て、水不足に</a:t>
            </a:r>
            <a:r>
              <a:rPr lang="en-US" altLang="ja-JP" sz="1200" dirty="0">
                <a:latin typeface="HGP明朝B" panose="02020800000000000000" pitchFamily="18" charset="-128"/>
                <a:ea typeface="HGP明朝B" panose="02020800000000000000" pitchFamily="18" charset="-128"/>
              </a:rPr>
              <a:t>…</a:t>
            </a:r>
            <a:r>
              <a:rPr lang="ja-JP" altLang="en-US" sz="1200" dirty="0" err="1">
                <a:latin typeface="HGP明朝B" panose="02020800000000000000" pitchFamily="18" charset="-128"/>
                <a:ea typeface="HGP明朝B" panose="02020800000000000000" pitchFamily="18" charset="-128"/>
              </a:rPr>
              <a:t>。</a:t>
            </a:r>
            <a:r>
              <a:rPr lang="ja-JP" altLang="en-US" sz="1200" dirty="0">
                <a:latin typeface="HGP明朝B" panose="02020800000000000000" pitchFamily="18" charset="-128"/>
                <a:ea typeface="HGP明朝B" panose="02020800000000000000" pitchFamily="18" charset="-128"/>
              </a:rPr>
              <a:t>渇水対策のために作られたため池は</a:t>
            </a:r>
            <a:r>
              <a:rPr lang="en-US" altLang="ja-JP" sz="1200" dirty="0">
                <a:latin typeface="HGP明朝B" panose="02020800000000000000" pitchFamily="18" charset="-128"/>
                <a:ea typeface="HGP明朝B" panose="02020800000000000000" pitchFamily="18" charset="-128"/>
              </a:rPr>
              <a:t>14,000</a:t>
            </a:r>
            <a:r>
              <a:rPr lang="ja-JP" altLang="en-US" sz="1200" dirty="0">
                <a:latin typeface="HGP明朝B" panose="02020800000000000000" pitchFamily="18" charset="-128"/>
                <a:ea typeface="HGP明朝B" panose="02020800000000000000" pitchFamily="18" charset="-128"/>
              </a:rPr>
              <a:t>余！なかでも、空海が唐から持ち帰った最新土木技術を駆使して改修した満濃池は、従来の数倍の強度があったと伝えられており、そのスケールは日本最大級を誇ります。</a:t>
            </a:r>
            <a:endParaRPr lang="en-US" altLang="ja-JP" sz="12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23" name="正方形/長方形 22"/>
          <p:cNvSpPr/>
          <p:nvPr/>
        </p:nvSpPr>
        <p:spPr>
          <a:xfrm>
            <a:off x="85047" y="3876998"/>
            <a:ext cx="6660000" cy="360000"/>
          </a:xfrm>
          <a:prstGeom prst="rect">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HGP明朝B" panose="02020800000000000000" pitchFamily="18" charset="-128"/>
                <a:ea typeface="HGP明朝B" panose="02020800000000000000" pitchFamily="18" charset="-128"/>
              </a:rPr>
              <a:t>ため池王国　</a:t>
            </a:r>
            <a:r>
              <a:rPr lang="ja-JP" altLang="en-US" sz="1800" dirty="0" smtClean="0">
                <a:latin typeface="HGP明朝B" panose="02020800000000000000" pitchFamily="18" charset="-128"/>
                <a:ea typeface="HGP明朝B" panose="02020800000000000000" pitchFamily="18" charset="-128"/>
              </a:rPr>
              <a:t>香川　　ため池密度日本一！</a:t>
            </a:r>
            <a:endParaRPr lang="ja-JP" altLang="en-US" sz="1800" dirty="0">
              <a:latin typeface="HGP明朝B" panose="02020800000000000000" pitchFamily="18" charset="-128"/>
              <a:ea typeface="HGP明朝B" panose="02020800000000000000" pitchFamily="18" charset="-128"/>
            </a:endParaRPr>
          </a:p>
        </p:txBody>
      </p:sp>
      <p:sp>
        <p:nvSpPr>
          <p:cNvPr id="30" name="正方形/長方形 29"/>
          <p:cNvSpPr/>
          <p:nvPr/>
        </p:nvSpPr>
        <p:spPr>
          <a:xfrm>
            <a:off x="95319" y="6808582"/>
            <a:ext cx="6660000" cy="2767440"/>
          </a:xfrm>
          <a:prstGeom prst="rect">
            <a:avLst/>
          </a:prstGeom>
          <a:noFill/>
          <a:ln w="38100">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テキスト ボックス 30"/>
          <p:cNvSpPr txBox="1"/>
          <p:nvPr/>
        </p:nvSpPr>
        <p:spPr>
          <a:xfrm>
            <a:off x="3637985" y="7227651"/>
            <a:ext cx="3038500" cy="1200329"/>
          </a:xfrm>
          <a:prstGeom prst="rect">
            <a:avLst/>
          </a:prstGeom>
          <a:noFill/>
        </p:spPr>
        <p:txBody>
          <a:bodyPr wrap="square" rtlCol="0">
            <a:spAutoFit/>
          </a:bodyPr>
          <a:lstStyle/>
          <a:p>
            <a:pPr algn="just"/>
            <a:r>
              <a:rPr lang="ja-JP" altLang="en-US" sz="1200" dirty="0">
                <a:latin typeface="HGP明朝B" panose="02020800000000000000" pitchFamily="18" charset="-128"/>
                <a:ea typeface="HGP明朝B" panose="02020800000000000000" pitchFamily="18" charset="-128"/>
              </a:rPr>
              <a:t>瀬戸内海に浮かぶ</a:t>
            </a:r>
            <a:r>
              <a:rPr lang="en-US" altLang="ja-JP" sz="1200" dirty="0">
                <a:latin typeface="HGP明朝B" panose="02020800000000000000" pitchFamily="18" charset="-128"/>
                <a:ea typeface="HGP明朝B" panose="02020800000000000000" pitchFamily="18" charset="-128"/>
              </a:rPr>
              <a:t>5</a:t>
            </a:r>
            <a:r>
              <a:rPr lang="ja-JP" altLang="en-US" sz="1200" dirty="0" err="1">
                <a:latin typeface="HGP明朝B" panose="02020800000000000000" pitchFamily="18" charset="-128"/>
                <a:ea typeface="HGP明朝B" panose="02020800000000000000" pitchFamily="18" charset="-128"/>
              </a:rPr>
              <a:t>つの</a:t>
            </a:r>
            <a:r>
              <a:rPr lang="ja-JP" altLang="en-US" sz="1200" dirty="0">
                <a:latin typeface="HGP明朝B" panose="02020800000000000000" pitchFamily="18" charset="-128"/>
                <a:ea typeface="HGP明朝B" panose="02020800000000000000" pitchFamily="18" charset="-128"/>
              </a:rPr>
              <a:t>島の間に架かる</a:t>
            </a:r>
            <a:r>
              <a:rPr lang="en-US" altLang="ja-JP" sz="1200" dirty="0">
                <a:latin typeface="HGP明朝B" panose="02020800000000000000" pitchFamily="18" charset="-128"/>
                <a:ea typeface="HGP明朝B" panose="02020800000000000000" pitchFamily="18" charset="-128"/>
              </a:rPr>
              <a:t>6</a:t>
            </a:r>
            <a:r>
              <a:rPr lang="ja-JP" altLang="en-US" sz="1200" dirty="0" err="1">
                <a:latin typeface="HGP明朝B" panose="02020800000000000000" pitchFamily="18" charset="-128"/>
                <a:ea typeface="HGP明朝B" panose="02020800000000000000" pitchFamily="18" charset="-128"/>
              </a:rPr>
              <a:t>つの</a:t>
            </a:r>
            <a:r>
              <a:rPr lang="ja-JP" altLang="en-US" sz="1200" dirty="0">
                <a:latin typeface="HGP明朝B" panose="02020800000000000000" pitchFamily="18" charset="-128"/>
                <a:ea typeface="HGP明朝B" panose="02020800000000000000" pitchFamily="18" charset="-128"/>
              </a:rPr>
              <a:t>橋と、それらを結ぶ高架橋の総称が「瀬戸大橋」</a:t>
            </a:r>
            <a:r>
              <a:rPr lang="ja-JP" altLang="en-US" sz="1200" dirty="0" smtClean="0">
                <a:latin typeface="HGP明朝B" panose="02020800000000000000" pitchFamily="18" charset="-128"/>
                <a:ea typeface="HGP明朝B" panose="02020800000000000000" pitchFamily="18" charset="-128"/>
              </a:rPr>
              <a:t>。上部</a:t>
            </a:r>
            <a:r>
              <a:rPr lang="ja-JP" altLang="en-US" sz="1200" dirty="0">
                <a:latin typeface="HGP明朝B" panose="02020800000000000000" pitchFamily="18" charset="-128"/>
                <a:ea typeface="HGP明朝B" panose="02020800000000000000" pitchFamily="18" charset="-128"/>
              </a:rPr>
              <a:t>に瀬戸中央自動車道、下部に</a:t>
            </a:r>
            <a:r>
              <a:rPr lang="en-US" altLang="ja-JP" sz="1200" dirty="0">
                <a:latin typeface="HGP明朝B" panose="02020800000000000000" pitchFamily="18" charset="-128"/>
                <a:ea typeface="HGP明朝B" panose="02020800000000000000" pitchFamily="18" charset="-128"/>
              </a:rPr>
              <a:t>JR</a:t>
            </a:r>
            <a:r>
              <a:rPr lang="ja-JP" altLang="en-US" sz="1200" dirty="0">
                <a:latin typeface="HGP明朝B" panose="02020800000000000000" pitchFamily="18" charset="-128"/>
                <a:ea typeface="HGP明朝B" panose="02020800000000000000" pitchFamily="18" charset="-128"/>
              </a:rPr>
              <a:t>瀬戸大橋線が通る</a:t>
            </a:r>
            <a:r>
              <a:rPr lang="en-US" altLang="ja-JP" sz="1200" dirty="0">
                <a:latin typeface="HGP明朝B" panose="02020800000000000000" pitchFamily="18" charset="-128"/>
                <a:ea typeface="HGP明朝B" panose="02020800000000000000" pitchFamily="18" charset="-128"/>
              </a:rPr>
              <a:t>2</a:t>
            </a:r>
            <a:r>
              <a:rPr lang="ja-JP" altLang="en-US" sz="1200" dirty="0">
                <a:latin typeface="HGP明朝B" panose="02020800000000000000" pitchFamily="18" charset="-128"/>
                <a:ea typeface="HGP明朝B" panose="02020800000000000000" pitchFamily="18" charset="-128"/>
              </a:rPr>
              <a:t>階建ての構造で、その規模は</a:t>
            </a:r>
            <a:r>
              <a:rPr lang="ja-JP" altLang="en-US" sz="1200" dirty="0" smtClean="0">
                <a:latin typeface="HGP明朝B" panose="02020800000000000000" pitchFamily="18" charset="-128"/>
                <a:ea typeface="HGP明朝B" panose="02020800000000000000" pitchFamily="18" charset="-128"/>
              </a:rPr>
              <a:t>世界最大級！橋</a:t>
            </a:r>
            <a:r>
              <a:rPr lang="ja-JP" altLang="en-US" sz="1200" dirty="0">
                <a:latin typeface="HGP明朝B" panose="02020800000000000000" pitchFamily="18" charset="-128"/>
                <a:ea typeface="HGP明朝B" panose="02020800000000000000" pitchFamily="18" charset="-128"/>
              </a:rPr>
              <a:t>からの眺めはもちろん、海からもぜひご覧あれ。</a:t>
            </a:r>
            <a:endParaRPr lang="en-US" altLang="ja-JP" sz="12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32" name="正方形/長方形 31"/>
          <p:cNvSpPr/>
          <p:nvPr/>
        </p:nvSpPr>
        <p:spPr>
          <a:xfrm>
            <a:off x="85047" y="6797723"/>
            <a:ext cx="6660000" cy="360000"/>
          </a:xfrm>
          <a:prstGeom prst="rect">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HGP明朝B" panose="02020800000000000000" pitchFamily="18" charset="-128"/>
                <a:ea typeface="HGP明朝B" panose="02020800000000000000" pitchFamily="18" charset="-128"/>
              </a:rPr>
              <a:t>大きさ</a:t>
            </a:r>
            <a:r>
              <a:rPr lang="ja-JP" altLang="en-US" sz="1800" dirty="0" smtClean="0">
                <a:latin typeface="HGP明朝B" panose="02020800000000000000" pitchFamily="18" charset="-128"/>
                <a:ea typeface="HGP明朝B" panose="02020800000000000000" pitchFamily="18" charset="-128"/>
              </a:rPr>
              <a:t>は世界最大級！</a:t>
            </a:r>
            <a:r>
              <a:rPr lang="ja-JP" altLang="en-US" sz="1800" dirty="0">
                <a:latin typeface="HGP明朝B" panose="02020800000000000000" pitchFamily="18" charset="-128"/>
                <a:ea typeface="HGP明朝B" panose="02020800000000000000" pitchFamily="18" charset="-128"/>
              </a:rPr>
              <a:t>？　瀬戸大橋</a:t>
            </a:r>
          </a:p>
        </p:txBody>
      </p:sp>
      <p:pic>
        <p:nvPicPr>
          <p:cNvPr id="4" name="図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142" y="1370561"/>
            <a:ext cx="4528658" cy="2241910"/>
          </a:xfrm>
          <a:prstGeom prst="rect">
            <a:avLst/>
          </a:prstGeom>
        </p:spPr>
      </p:pic>
      <p:pic>
        <p:nvPicPr>
          <p:cNvPr id="7" name="図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4174" y="4306926"/>
            <a:ext cx="3384577" cy="2249538"/>
          </a:xfrm>
          <a:prstGeom prst="rect">
            <a:avLst/>
          </a:prstGeom>
        </p:spPr>
      </p:pic>
      <p:pic>
        <p:nvPicPr>
          <p:cNvPr id="8" name="図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22655" y="5676436"/>
            <a:ext cx="1473408" cy="883971"/>
          </a:xfrm>
          <a:prstGeom prst="rect">
            <a:avLst/>
          </a:prstGeom>
        </p:spPr>
      </p:pic>
      <p:pic>
        <p:nvPicPr>
          <p:cNvPr id="14" name="図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80733" y="5675722"/>
            <a:ext cx="1395752" cy="880742"/>
          </a:xfrm>
          <a:prstGeom prst="rect">
            <a:avLst/>
          </a:prstGeom>
        </p:spPr>
      </p:pic>
      <p:pic>
        <p:nvPicPr>
          <p:cNvPr id="15" name="図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0109" y="7227651"/>
            <a:ext cx="3384580" cy="2249540"/>
          </a:xfrm>
          <a:prstGeom prst="rect">
            <a:avLst/>
          </a:prstGeom>
        </p:spPr>
      </p:pic>
      <p:pic>
        <p:nvPicPr>
          <p:cNvPr id="16" name="図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15352" y="8488269"/>
            <a:ext cx="1497156" cy="972789"/>
          </a:xfrm>
          <a:prstGeom prst="rect">
            <a:avLst/>
          </a:prstGeom>
        </p:spPr>
      </p:pic>
      <p:pic>
        <p:nvPicPr>
          <p:cNvPr id="17" name="図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96163" y="8489306"/>
            <a:ext cx="1345270" cy="987885"/>
          </a:xfrm>
          <a:prstGeom prst="rect">
            <a:avLst/>
          </a:prstGeom>
        </p:spPr>
      </p:pic>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9339</TotalTime>
  <Words>219</Words>
  <Application>Microsoft Office PowerPoint</Application>
  <PresentationFormat>A4 210 x 297 mm</PresentationFormat>
  <Paragraphs>11</Paragraphs>
  <Slides>1</Slides>
  <Notes>1</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1</vt:i4>
      </vt:variant>
    </vt:vector>
  </HeadingPairs>
  <TitlesOfParts>
    <vt:vector size="8" baseType="lpstr">
      <vt:lpstr>HGP明朝B</vt:lpstr>
      <vt:lpstr>Meiryo UI</vt:lpstr>
      <vt:lpstr>ＭＳ Ｐゴシック</vt:lpstr>
      <vt:lpstr>Arial</vt:lpstr>
      <vt:lpstr>Calibri</vt:lpstr>
      <vt:lpstr>Calibri Light</vt:lpstr>
      <vt:lpstr>Office Theme</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Administrator</cp:lastModifiedBy>
  <cp:revision>598</cp:revision>
  <cp:lastPrinted>2016-10-28T06:31:23Z</cp:lastPrinted>
  <dcterms:created xsi:type="dcterms:W3CDTF">2016-09-21T05:42:48Z</dcterms:created>
  <dcterms:modified xsi:type="dcterms:W3CDTF">2018-03-27T06:58:11Z</dcterms:modified>
</cp:coreProperties>
</file>