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
  </p:notesMasterIdLst>
  <p:sldIdLst>
    <p:sldId id="310" r:id="rId2"/>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2018/3/27</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2018/3/27</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744642"/>
          </a:xfrm>
          <a:prstGeom prst="rect">
            <a:avLst/>
          </a:prstGeom>
          <a:solidFill>
            <a:schemeClr val="accent6">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8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rPr>
              <a:t>早わかり うどん県</a:t>
            </a:r>
            <a:r>
              <a:rPr lang="ja-JP" altLang="en-US" sz="24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rPr>
              <a:t>　文化を感じる史跡・名勝</a:t>
            </a:r>
            <a:endParaRPr lang="en-US" altLang="ja-JP" sz="2400" dirty="0" smtClean="0">
              <a:solidFill>
                <a:schemeClr val="bg1"/>
              </a:solidFill>
              <a:latin typeface="HGP明朝B" panose="02020800000000000000" pitchFamily="18" charset="-128"/>
              <a:ea typeface="HGP明朝B" panose="02020800000000000000" pitchFamily="18" charset="-128"/>
              <a:cs typeface="Meiryo UI" panose="020B0604030504040204" pitchFamily="50" charset="-128"/>
            </a:endParaRPr>
          </a:p>
          <a:p>
            <a:pPr algn="ctr"/>
            <a:endParaRPr lang="en-US" altLang="ja-JP" sz="900" dirty="0" smtClean="0">
              <a:latin typeface="HGP明朝B" panose="02020800000000000000" pitchFamily="18" charset="-128"/>
              <a:ea typeface="HGP明朝B" panose="02020800000000000000" pitchFamily="18" charset="-128"/>
            </a:endParaRPr>
          </a:p>
          <a:p>
            <a:pPr algn="ctr"/>
            <a:r>
              <a:rPr lang="ja-JP" altLang="en-US" sz="900" dirty="0" smtClean="0">
                <a:latin typeface="HGP明朝B" panose="02020800000000000000" pitchFamily="18" charset="-128"/>
                <a:ea typeface="HGP明朝B" panose="02020800000000000000" pitchFamily="18" charset="-128"/>
              </a:rPr>
              <a:t>「こんぴらさん</a:t>
            </a:r>
            <a:r>
              <a:rPr lang="ja-JP" altLang="en-US" sz="900" dirty="0">
                <a:latin typeface="HGP明朝B" panose="02020800000000000000" pitchFamily="18" charset="-128"/>
                <a:ea typeface="HGP明朝B" panose="02020800000000000000" pitchFamily="18" charset="-128"/>
              </a:rPr>
              <a:t>」の愛称で親しまれている「金刀比羅宮」や</a:t>
            </a:r>
            <a:r>
              <a:rPr lang="ja-JP" altLang="en-US" sz="900" dirty="0" smtClean="0">
                <a:latin typeface="HGP明朝B" panose="02020800000000000000" pitchFamily="18" charset="-128"/>
                <a:ea typeface="HGP明朝B" panose="02020800000000000000" pitchFamily="18" charset="-128"/>
              </a:rPr>
              <a:t>、日本</a:t>
            </a:r>
            <a:r>
              <a:rPr lang="ja-JP" altLang="en-US" sz="900" dirty="0">
                <a:latin typeface="HGP明朝B" panose="02020800000000000000" pitchFamily="18" charset="-128"/>
                <a:ea typeface="HGP明朝B" panose="02020800000000000000" pitchFamily="18" charset="-128"/>
              </a:rPr>
              <a:t>最大級の広さを誇る大名庭園「特別名勝 栗林公園」など、見どころ満載</a:t>
            </a:r>
            <a:r>
              <a:rPr lang="ja-JP" altLang="en-US" sz="900" dirty="0" smtClean="0">
                <a:latin typeface="HGP明朝B" panose="02020800000000000000" pitchFamily="18" charset="-128"/>
                <a:ea typeface="HGP明朝B" panose="02020800000000000000" pitchFamily="18" charset="-128"/>
              </a:rPr>
              <a:t>。</a:t>
            </a:r>
            <a:endParaRPr lang="en-US" altLang="ja-JP" sz="9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高松市埋蔵文化財センター</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087-823-2714</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968291"/>
            <a:ext cx="6660000" cy="2767440"/>
          </a:xfrm>
          <a:prstGeom prst="rect">
            <a:avLst/>
          </a:prstGeom>
          <a:noFill/>
          <a:ln w="38100">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3621122" y="1387360"/>
            <a:ext cx="3038500" cy="1200329"/>
          </a:xfrm>
          <a:prstGeom prst="rect">
            <a:avLst/>
          </a:prstGeom>
          <a:noFill/>
        </p:spPr>
        <p:txBody>
          <a:bodyPr wrap="square" rtlCol="0">
            <a:spAutoFit/>
          </a:bodyPr>
          <a:lstStyle/>
          <a:p>
            <a:pPr algn="just"/>
            <a:r>
              <a:rPr lang="ja-JP" altLang="en-US" sz="1200" dirty="0">
                <a:latin typeface="HGP明朝B" panose="02020800000000000000" pitchFamily="18" charset="-128"/>
                <a:ea typeface="HGP明朝B" panose="02020800000000000000" pitchFamily="18" charset="-128"/>
              </a:rPr>
              <a:t>国の特別名勝に指定されている大名庭園の中で最大の広さをもつ栗林公園は、国内外の観光客から高い評価を受けています。趣の違う南北</a:t>
            </a:r>
            <a:r>
              <a:rPr lang="en-US" altLang="ja-JP" sz="1200" dirty="0">
                <a:latin typeface="HGP明朝B" panose="02020800000000000000" pitchFamily="18" charset="-128"/>
                <a:ea typeface="HGP明朝B" panose="02020800000000000000" pitchFamily="18" charset="-128"/>
              </a:rPr>
              <a:t>2</a:t>
            </a:r>
            <a:r>
              <a:rPr lang="ja-JP" altLang="en-US" sz="1200" dirty="0" err="1">
                <a:latin typeface="HGP明朝B" panose="02020800000000000000" pitchFamily="18" charset="-128"/>
                <a:ea typeface="HGP明朝B" panose="02020800000000000000" pitchFamily="18" charset="-128"/>
              </a:rPr>
              <a:t>つの</a:t>
            </a:r>
            <a:r>
              <a:rPr lang="ja-JP" altLang="en-US" sz="1200" dirty="0">
                <a:latin typeface="HGP明朝B" panose="02020800000000000000" pitchFamily="18" charset="-128"/>
                <a:ea typeface="HGP明朝B" panose="02020800000000000000" pitchFamily="18" charset="-128"/>
              </a:rPr>
              <a:t>庭園があり、どちらも見どころが満載です。季節や天候によって絶妙に変化する表情も見ものです。</a:t>
            </a:r>
            <a:endParaRPr lang="en-US" altLang="ja-JP" sz="12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54" name="正方形/長方形 53"/>
          <p:cNvSpPr/>
          <p:nvPr/>
        </p:nvSpPr>
        <p:spPr>
          <a:xfrm>
            <a:off x="68184" y="957432"/>
            <a:ext cx="6660000" cy="360000"/>
          </a:xfrm>
          <a:prstGeom prst="rect">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HGP明朝B" panose="02020800000000000000" pitchFamily="18" charset="-128"/>
                <a:ea typeface="HGP明朝B" panose="02020800000000000000" pitchFamily="18" charset="-128"/>
                <a:cs typeface="Meiryo UI" panose="020B0604030504040204" pitchFamily="50" charset="-128"/>
              </a:rPr>
              <a:t>国内最大級のスケール　特別名勝 栗林公園</a:t>
            </a:r>
          </a:p>
        </p:txBody>
      </p:sp>
      <p:pic>
        <p:nvPicPr>
          <p:cNvPr id="2" name="図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644" y="1387360"/>
            <a:ext cx="3374307" cy="2249538"/>
          </a:xfrm>
          <a:prstGeom prst="rect">
            <a:avLst/>
          </a:prstGeom>
        </p:spPr>
      </p:pic>
      <p:pic>
        <p:nvPicPr>
          <p:cNvPr id="3" name="図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05139" y="2657617"/>
            <a:ext cx="1468921" cy="979281"/>
          </a:xfrm>
          <a:prstGeom prst="rect">
            <a:avLst/>
          </a:prstGeom>
        </p:spPr>
      </p:pic>
      <p:pic>
        <p:nvPicPr>
          <p:cNvPr id="5" name="図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57716" y="2647979"/>
            <a:ext cx="1401906" cy="988919"/>
          </a:xfrm>
          <a:prstGeom prst="rect">
            <a:avLst/>
          </a:prstGeom>
        </p:spPr>
      </p:pic>
      <p:sp>
        <p:nvSpPr>
          <p:cNvPr id="21" name="正方形/長方形 20"/>
          <p:cNvSpPr/>
          <p:nvPr/>
        </p:nvSpPr>
        <p:spPr>
          <a:xfrm>
            <a:off x="95319" y="3884219"/>
            <a:ext cx="6660000" cy="2767440"/>
          </a:xfrm>
          <a:prstGeom prst="rect">
            <a:avLst/>
          </a:prstGeom>
          <a:noFill/>
          <a:ln w="38100">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ボックス 21"/>
          <p:cNvSpPr txBox="1"/>
          <p:nvPr/>
        </p:nvSpPr>
        <p:spPr>
          <a:xfrm>
            <a:off x="3637985" y="4303288"/>
            <a:ext cx="3038500" cy="1015663"/>
          </a:xfrm>
          <a:prstGeom prst="rect">
            <a:avLst/>
          </a:prstGeom>
          <a:noFill/>
        </p:spPr>
        <p:txBody>
          <a:bodyPr wrap="square" rtlCol="0">
            <a:spAutoFit/>
          </a:bodyPr>
          <a:lstStyle/>
          <a:p>
            <a:pPr algn="just"/>
            <a:r>
              <a:rPr lang="ja-JP" altLang="en-US" sz="1200" dirty="0">
                <a:latin typeface="HGP明朝B" panose="02020800000000000000" pitchFamily="18" charset="-128"/>
                <a:ea typeface="HGP明朝B" panose="02020800000000000000" pitchFamily="18" charset="-128"/>
              </a:rPr>
              <a:t>江戸時代、庶民信仰の対象として「一生に一度はこん</a:t>
            </a:r>
            <a:r>
              <a:rPr lang="ja-JP" altLang="en-US" sz="1200" dirty="0" err="1">
                <a:latin typeface="HGP明朝B" panose="02020800000000000000" pitchFamily="18" charset="-128"/>
                <a:ea typeface="HGP明朝B" panose="02020800000000000000" pitchFamily="18" charset="-128"/>
              </a:rPr>
              <a:t>ぴら</a:t>
            </a:r>
            <a:r>
              <a:rPr lang="ja-JP" altLang="en-US" sz="1200" dirty="0">
                <a:latin typeface="HGP明朝B" panose="02020800000000000000" pitchFamily="18" charset="-128"/>
                <a:ea typeface="HGP明朝B" panose="02020800000000000000" pitchFamily="18" charset="-128"/>
              </a:rPr>
              <a:t>参り」と言われた金刀比羅宮。</a:t>
            </a:r>
            <a:br>
              <a:rPr lang="ja-JP" altLang="en-US" sz="1200" dirty="0">
                <a:latin typeface="HGP明朝B" panose="02020800000000000000" pitchFamily="18" charset="-128"/>
                <a:ea typeface="HGP明朝B" panose="02020800000000000000" pitchFamily="18" charset="-128"/>
              </a:rPr>
            </a:br>
            <a:r>
              <a:rPr lang="ja-JP" altLang="en-US" sz="1200" dirty="0">
                <a:latin typeface="HGP明朝B" panose="02020800000000000000" pitchFamily="18" charset="-128"/>
                <a:ea typeface="HGP明朝B" panose="02020800000000000000" pitchFamily="18" charset="-128"/>
              </a:rPr>
              <a:t>参道の石段を一歩進むごとに、心が洗われるような感覚に</a:t>
            </a:r>
            <a:r>
              <a:rPr lang="en-US" altLang="ja-JP" sz="1200" dirty="0">
                <a:latin typeface="HGP明朝B" panose="02020800000000000000" pitchFamily="18" charset="-128"/>
                <a:ea typeface="HGP明朝B" panose="02020800000000000000" pitchFamily="18" charset="-128"/>
              </a:rPr>
              <a:t>…</a:t>
            </a:r>
            <a:r>
              <a:rPr lang="ja-JP" altLang="en-US" sz="1200" dirty="0" err="1" smtClean="0">
                <a:latin typeface="HGP明朝B" panose="02020800000000000000" pitchFamily="18" charset="-128"/>
                <a:ea typeface="HGP明朝B" panose="02020800000000000000" pitchFamily="18" charset="-128"/>
              </a:rPr>
              <a:t>。</a:t>
            </a:r>
            <a:r>
              <a:rPr lang="ja-JP" altLang="en-US" sz="1200" dirty="0" smtClean="0">
                <a:latin typeface="HGP明朝B" panose="02020800000000000000" pitchFamily="18" charset="-128"/>
                <a:ea typeface="HGP明朝B" panose="02020800000000000000" pitchFamily="18" charset="-128"/>
              </a:rPr>
              <a:t>また</a:t>
            </a:r>
            <a:r>
              <a:rPr lang="ja-JP" altLang="en-US" sz="1200" dirty="0">
                <a:latin typeface="HGP明朝B" panose="02020800000000000000" pitchFamily="18" charset="-128"/>
                <a:ea typeface="HGP明朝B" panose="02020800000000000000" pitchFamily="18" charset="-128"/>
              </a:rPr>
              <a:t>、付近には参拝客を楽しませてくれるスポットが</a:t>
            </a:r>
            <a:r>
              <a:rPr lang="ja-JP" altLang="en-US" sz="1200" dirty="0" smtClean="0">
                <a:latin typeface="HGP明朝B" panose="02020800000000000000" pitchFamily="18" charset="-128"/>
                <a:ea typeface="HGP明朝B" panose="02020800000000000000" pitchFamily="18" charset="-128"/>
              </a:rPr>
              <a:t>盛りだくさんです。</a:t>
            </a:r>
            <a:endParaRPr lang="en-US" altLang="ja-JP" sz="12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23" name="正方形/長方形 22"/>
          <p:cNvSpPr/>
          <p:nvPr/>
        </p:nvSpPr>
        <p:spPr>
          <a:xfrm>
            <a:off x="85047" y="3873360"/>
            <a:ext cx="6660000" cy="360000"/>
          </a:xfrm>
          <a:prstGeom prst="rect">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HGP明朝B" panose="02020800000000000000" pitchFamily="18" charset="-128"/>
                <a:ea typeface="HGP明朝B" panose="02020800000000000000" pitchFamily="18" charset="-128"/>
              </a:rPr>
              <a:t>全国から参拝者が訪れる海の</a:t>
            </a:r>
            <a:r>
              <a:rPr lang="ja-JP" altLang="en-US" sz="1800" dirty="0" smtClean="0">
                <a:latin typeface="HGP明朝B" panose="02020800000000000000" pitchFamily="18" charset="-128"/>
                <a:ea typeface="HGP明朝B" panose="02020800000000000000" pitchFamily="18" charset="-128"/>
              </a:rPr>
              <a:t>神様　金</a:t>
            </a:r>
            <a:r>
              <a:rPr lang="ja-JP" altLang="en-US" sz="1800" dirty="0">
                <a:latin typeface="HGP明朝B" panose="02020800000000000000" pitchFamily="18" charset="-128"/>
                <a:ea typeface="HGP明朝B" panose="02020800000000000000" pitchFamily="18" charset="-128"/>
              </a:rPr>
              <a:t>刀比</a:t>
            </a:r>
            <a:r>
              <a:rPr lang="ja-JP" altLang="en-US" sz="1800" dirty="0" smtClean="0">
                <a:latin typeface="HGP明朝B" panose="02020800000000000000" pitchFamily="18" charset="-128"/>
                <a:ea typeface="HGP明朝B" panose="02020800000000000000" pitchFamily="18" charset="-128"/>
              </a:rPr>
              <a:t>羅宮</a:t>
            </a:r>
            <a:r>
              <a:rPr lang="en-US" altLang="ja-JP" sz="1800" dirty="0" smtClean="0">
                <a:latin typeface="HGP明朝B" panose="02020800000000000000" pitchFamily="18" charset="-128"/>
                <a:ea typeface="HGP明朝B" panose="02020800000000000000" pitchFamily="18" charset="-128"/>
              </a:rPr>
              <a:t> </a:t>
            </a:r>
            <a:endParaRPr lang="ja-JP" altLang="en-US" sz="1800" dirty="0">
              <a:latin typeface="HGP明朝B" panose="02020800000000000000" pitchFamily="18" charset="-128"/>
              <a:ea typeface="HGP明朝B" panose="02020800000000000000" pitchFamily="18" charset="-128"/>
              <a:cs typeface="Meiryo UI" panose="020B0604030504040204" pitchFamily="50" charset="-128"/>
            </a:endParaRPr>
          </a:p>
        </p:txBody>
      </p:sp>
      <p:pic>
        <p:nvPicPr>
          <p:cNvPr id="6" name="図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2773" y="4287048"/>
            <a:ext cx="3374307" cy="2265778"/>
          </a:xfrm>
          <a:prstGeom prst="rect">
            <a:avLst/>
          </a:prstGeom>
        </p:spPr>
      </p:pic>
      <p:pic>
        <p:nvPicPr>
          <p:cNvPr id="9" name="図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22002" y="5537891"/>
            <a:ext cx="1490505" cy="993670"/>
          </a:xfrm>
          <a:prstGeom prst="rect">
            <a:avLst/>
          </a:prstGeom>
        </p:spPr>
      </p:pic>
      <p:pic>
        <p:nvPicPr>
          <p:cNvPr id="10" name="図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96163" y="5537891"/>
            <a:ext cx="1359056" cy="993670"/>
          </a:xfrm>
          <a:prstGeom prst="rect">
            <a:avLst/>
          </a:prstGeom>
        </p:spPr>
      </p:pic>
      <p:sp>
        <p:nvSpPr>
          <p:cNvPr id="30" name="正方形/長方形 29"/>
          <p:cNvSpPr/>
          <p:nvPr/>
        </p:nvSpPr>
        <p:spPr>
          <a:xfrm>
            <a:off x="95319" y="6808582"/>
            <a:ext cx="6660000" cy="2767440"/>
          </a:xfrm>
          <a:prstGeom prst="rect">
            <a:avLst/>
          </a:prstGeom>
          <a:noFill/>
          <a:ln w="38100">
            <a:solidFill>
              <a:schemeClr val="accent6">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p:cNvSpPr txBox="1"/>
          <p:nvPr/>
        </p:nvSpPr>
        <p:spPr>
          <a:xfrm>
            <a:off x="3637985" y="7227651"/>
            <a:ext cx="3038500" cy="1200329"/>
          </a:xfrm>
          <a:prstGeom prst="rect">
            <a:avLst/>
          </a:prstGeom>
          <a:noFill/>
        </p:spPr>
        <p:txBody>
          <a:bodyPr wrap="square" rtlCol="0">
            <a:spAutoFit/>
          </a:bodyPr>
          <a:lstStyle/>
          <a:p>
            <a:pPr algn="just"/>
            <a:r>
              <a:rPr lang="ja-JP" altLang="en-US" sz="1200" dirty="0">
                <a:latin typeface="HGP明朝B" panose="02020800000000000000" pitchFamily="18" charset="-128"/>
                <a:ea typeface="HGP明朝B" panose="02020800000000000000" pitchFamily="18" charset="-128"/>
              </a:rPr>
              <a:t>総高日本一、</a:t>
            </a:r>
            <a:r>
              <a:rPr lang="en-US" altLang="ja-JP" sz="1200" dirty="0">
                <a:latin typeface="HGP明朝B" panose="02020800000000000000" pitchFamily="18" charset="-128"/>
                <a:ea typeface="HGP明朝B" panose="02020800000000000000" pitchFamily="18" charset="-128"/>
              </a:rPr>
              <a:t>60m</a:t>
            </a:r>
            <a:r>
              <a:rPr lang="ja-JP" altLang="en-US" sz="1200" dirty="0">
                <a:latin typeface="HGP明朝B" panose="02020800000000000000" pitchFamily="18" charset="-128"/>
                <a:ea typeface="HGP明朝B" panose="02020800000000000000" pitchFamily="18" charset="-128"/>
              </a:rPr>
              <a:t>の石垣の上に白亜の天守がそびえる丸亀城は、</a:t>
            </a:r>
            <a:r>
              <a:rPr lang="en-US" altLang="ja-JP" sz="1200" dirty="0">
                <a:latin typeface="HGP明朝B" panose="02020800000000000000" pitchFamily="18" charset="-128"/>
                <a:ea typeface="HGP明朝B" panose="02020800000000000000" pitchFamily="18" charset="-128"/>
              </a:rPr>
              <a:t>400</a:t>
            </a:r>
            <a:r>
              <a:rPr lang="ja-JP" altLang="en-US" sz="1200" dirty="0">
                <a:latin typeface="HGP明朝B" panose="02020800000000000000" pitchFamily="18" charset="-128"/>
                <a:ea typeface="HGP明朝B" panose="02020800000000000000" pitchFamily="18" charset="-128"/>
              </a:rPr>
              <a:t>年を超える歴史を持つ城郭</a:t>
            </a:r>
            <a:r>
              <a:rPr lang="ja-JP" altLang="en-US" sz="1200" dirty="0" smtClean="0">
                <a:latin typeface="HGP明朝B" panose="02020800000000000000" pitchFamily="18" charset="-128"/>
                <a:ea typeface="HGP明朝B" panose="02020800000000000000" pitchFamily="18" charset="-128"/>
              </a:rPr>
              <a:t>。石垣</a:t>
            </a:r>
            <a:r>
              <a:rPr lang="ja-JP" altLang="en-US" sz="1200" dirty="0">
                <a:latin typeface="HGP明朝B" panose="02020800000000000000" pitchFamily="18" charset="-128"/>
                <a:ea typeface="HGP明朝B" panose="02020800000000000000" pitchFamily="18" charset="-128"/>
              </a:rPr>
              <a:t>は高さだけでなく美しさも秀逸で、弧を描いて反り返るように見えることから</a:t>
            </a:r>
            <a:r>
              <a:rPr lang="en-US" altLang="ja-JP" sz="1200" dirty="0">
                <a:latin typeface="HGP明朝B" panose="02020800000000000000" pitchFamily="18" charset="-128"/>
                <a:ea typeface="HGP明朝B" panose="02020800000000000000" pitchFamily="18" charset="-128"/>
              </a:rPr>
              <a:t>"</a:t>
            </a:r>
            <a:r>
              <a:rPr lang="ja-JP" altLang="en-US" sz="1200" dirty="0">
                <a:latin typeface="HGP明朝B" panose="02020800000000000000" pitchFamily="18" charset="-128"/>
                <a:ea typeface="HGP明朝B" panose="02020800000000000000" pitchFamily="18" charset="-128"/>
              </a:rPr>
              <a:t>扇の勾配</a:t>
            </a:r>
            <a:r>
              <a:rPr lang="en-US" altLang="ja-JP" sz="1200" dirty="0">
                <a:latin typeface="HGP明朝B" panose="02020800000000000000" pitchFamily="18" charset="-128"/>
                <a:ea typeface="HGP明朝B" panose="02020800000000000000" pitchFamily="18" charset="-128"/>
              </a:rPr>
              <a:t>"</a:t>
            </a:r>
            <a:r>
              <a:rPr lang="ja-JP" altLang="en-US" sz="1200" dirty="0">
                <a:latin typeface="HGP明朝B" panose="02020800000000000000" pitchFamily="18" charset="-128"/>
                <a:ea typeface="HGP明朝B" panose="02020800000000000000" pitchFamily="18" charset="-128"/>
              </a:rPr>
              <a:t>と呼ばれています</a:t>
            </a:r>
            <a:r>
              <a:rPr lang="ja-JP" altLang="en-US" sz="1200" dirty="0" smtClean="0">
                <a:latin typeface="HGP明朝B" panose="02020800000000000000" pitchFamily="18" charset="-128"/>
                <a:ea typeface="HGP明朝B" panose="02020800000000000000" pitchFamily="18" charset="-128"/>
              </a:rPr>
              <a:t>。四季折々</a:t>
            </a:r>
            <a:r>
              <a:rPr lang="ja-JP" altLang="en-US" sz="1200" dirty="0">
                <a:latin typeface="HGP明朝B" panose="02020800000000000000" pitchFamily="18" charset="-128"/>
                <a:ea typeface="HGP明朝B" panose="02020800000000000000" pitchFamily="18" charset="-128"/>
              </a:rPr>
              <a:t>に見せる表情豊かな風景も魅力的</a:t>
            </a:r>
            <a:r>
              <a:rPr lang="ja-JP" altLang="en-US" sz="1200" dirty="0" smtClean="0">
                <a:latin typeface="HGP明朝B" panose="02020800000000000000" pitchFamily="18" charset="-128"/>
                <a:ea typeface="HGP明朝B" panose="02020800000000000000" pitchFamily="18" charset="-128"/>
              </a:rPr>
              <a:t>。</a:t>
            </a:r>
            <a:endParaRPr lang="en-US" altLang="ja-JP" sz="1200" dirty="0">
              <a:latin typeface="HGP明朝B" panose="02020800000000000000" pitchFamily="18" charset="-128"/>
              <a:ea typeface="HGP明朝B" panose="02020800000000000000" pitchFamily="18" charset="-128"/>
              <a:cs typeface="Meiryo UI" panose="020B0604030504040204" pitchFamily="50" charset="-128"/>
            </a:endParaRPr>
          </a:p>
        </p:txBody>
      </p:sp>
      <p:sp>
        <p:nvSpPr>
          <p:cNvPr id="32" name="正方形/長方形 31"/>
          <p:cNvSpPr/>
          <p:nvPr/>
        </p:nvSpPr>
        <p:spPr>
          <a:xfrm>
            <a:off x="85047" y="6797723"/>
            <a:ext cx="6660000" cy="360000"/>
          </a:xfrm>
          <a:prstGeom prst="rect">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HGP明朝B" panose="02020800000000000000" pitchFamily="18" charset="-128"/>
                <a:ea typeface="HGP明朝B" panose="02020800000000000000" pitchFamily="18" charset="-128"/>
              </a:rPr>
              <a:t>美しい石垣と、白亜の天守を</a:t>
            </a:r>
            <a:r>
              <a:rPr lang="ja-JP" altLang="en-US" sz="1800" dirty="0" smtClean="0">
                <a:latin typeface="HGP明朝B" panose="02020800000000000000" pitchFamily="18" charset="-128"/>
                <a:ea typeface="HGP明朝B" panose="02020800000000000000" pitchFamily="18" charset="-128"/>
              </a:rPr>
              <a:t>持つ　丸亀城</a:t>
            </a:r>
            <a:endParaRPr lang="ja-JP" altLang="en-US" sz="1800" dirty="0">
              <a:latin typeface="HGP明朝B" panose="02020800000000000000" pitchFamily="18" charset="-128"/>
              <a:ea typeface="HGP明朝B" panose="02020800000000000000" pitchFamily="18" charset="-128"/>
              <a:cs typeface="Meiryo UI" panose="020B0604030504040204" pitchFamily="50" charset="-128"/>
            </a:endParaRPr>
          </a:p>
        </p:txBody>
      </p:sp>
      <p:pic>
        <p:nvPicPr>
          <p:cNvPr id="11" name="図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2142" y="7211412"/>
            <a:ext cx="3384579" cy="2265778"/>
          </a:xfrm>
          <a:prstGeom prst="rect">
            <a:avLst/>
          </a:prstGeom>
        </p:spPr>
      </p:pic>
      <p:pic>
        <p:nvPicPr>
          <p:cNvPr id="12" name="図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723398" y="8468320"/>
            <a:ext cx="1489109" cy="992739"/>
          </a:xfrm>
          <a:prstGeom prst="rect">
            <a:avLst/>
          </a:prstGeom>
        </p:spPr>
      </p:pic>
      <p:pic>
        <p:nvPicPr>
          <p:cNvPr id="13" name="図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296162" y="8488270"/>
            <a:ext cx="1359057" cy="978628"/>
          </a:xfrm>
          <a:prstGeom prst="rect">
            <a:avLst/>
          </a:prstGeom>
        </p:spPr>
      </p:pic>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9261</TotalTime>
  <Words>180</Words>
  <Application>Microsoft Office PowerPoint</Application>
  <PresentationFormat>A4 210 x 297 mm</PresentationFormat>
  <Paragraphs>11</Paragraphs>
  <Slides>1</Slides>
  <Notes>1</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1</vt:i4>
      </vt:variant>
    </vt:vector>
  </HeadingPairs>
  <TitlesOfParts>
    <vt:vector size="8" baseType="lpstr">
      <vt:lpstr>HGP明朝B</vt:lpstr>
      <vt:lpstr>Meiryo UI</vt:lpstr>
      <vt:lpstr>ＭＳ Ｐゴシック</vt:lpstr>
      <vt:lpstr>Arial</vt:lpstr>
      <vt:lpstr>Calibri</vt:lpstr>
      <vt:lpstr>Calibri Light</vt:lpstr>
      <vt:lpstr>Office Theme</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590</cp:revision>
  <cp:lastPrinted>2016-10-28T06:31:23Z</cp:lastPrinted>
  <dcterms:created xsi:type="dcterms:W3CDTF">2016-09-21T05:42:48Z</dcterms:created>
  <dcterms:modified xsi:type="dcterms:W3CDTF">2018-03-27T04:18:12Z</dcterms:modified>
</cp:coreProperties>
</file>