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313" r:id="rId2"/>
  </p:sldIdLst>
  <p:sldSz cx="6858000" cy="9906000" type="A4"/>
  <p:notesSz cx="6858000" cy="9945688"/>
  <p:defaultTextStyle>
    <a:defPPr>
      <a:defRPr lang="ja-JP"/>
    </a:defPPr>
    <a:lvl1pPr marL="0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 userDrawn="1">
          <p15:clr>
            <a:srgbClr val="A4A3A4"/>
          </p15:clr>
        </p15:guide>
        <p15:guide id="2" pos="2159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asuko hotta" initials="yh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E68B15"/>
    <a:srgbClr val="E26F5A"/>
    <a:srgbClr val="EAE0CD"/>
    <a:srgbClr val="532476"/>
    <a:srgbClr val="660033"/>
    <a:srgbClr val="E7E7FF"/>
    <a:srgbClr val="A66CD2"/>
    <a:srgbClr val="5C005C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4" autoAdjust="0"/>
    <p:restoredTop sz="93915" autoAdjust="0"/>
  </p:normalViewPr>
  <p:slideViewPr>
    <p:cSldViewPr snapToGrid="0">
      <p:cViewPr>
        <p:scale>
          <a:sx n="110" d="100"/>
          <a:sy n="110" d="100"/>
        </p:scale>
        <p:origin x="1578" y="-2934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 snapToGrid="0" showGuides="1">
      <p:cViewPr varScale="1">
        <p:scale>
          <a:sx n="50" d="100"/>
          <a:sy n="50" d="100"/>
        </p:scale>
        <p:origin x="-2964" y="-108"/>
      </p:cViewPr>
      <p:guideLst>
        <p:guide orient="horz" pos="3132"/>
        <p:guide pos="215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3"/>
          </a:xfrm>
          <a:prstGeom prst="rect">
            <a:avLst/>
          </a:prstGeom>
        </p:spPr>
        <p:txBody>
          <a:bodyPr vert="horz" lIns="96005" tIns="48003" rIns="96005" bIns="48003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13"/>
          </a:xfrm>
          <a:prstGeom prst="rect">
            <a:avLst/>
          </a:prstGeom>
        </p:spPr>
        <p:txBody>
          <a:bodyPr vert="horz" lIns="96005" tIns="48003" rIns="96005" bIns="48003" rtlCol="0"/>
          <a:lstStyle>
            <a:lvl1pPr algn="r">
              <a:defRPr sz="1300"/>
            </a:lvl1pPr>
          </a:lstStyle>
          <a:p>
            <a:fld id="{E53FB852-AC8D-4BE2-92BE-7514230E7D89}" type="datetimeFigureOut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66950" y="1243013"/>
            <a:ext cx="23241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05" tIns="48003" rIns="96005" bIns="48003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1" y="4786363"/>
            <a:ext cx="5486400" cy="3916115"/>
          </a:xfrm>
          <a:prstGeom prst="rect">
            <a:avLst/>
          </a:prstGeom>
        </p:spPr>
        <p:txBody>
          <a:bodyPr vert="horz" lIns="96005" tIns="48003" rIns="96005" bIns="48003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446677"/>
            <a:ext cx="2971800" cy="499011"/>
          </a:xfrm>
          <a:prstGeom prst="rect">
            <a:avLst/>
          </a:prstGeom>
        </p:spPr>
        <p:txBody>
          <a:bodyPr vert="horz" lIns="96005" tIns="48003" rIns="96005" bIns="48003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4" y="9446677"/>
            <a:ext cx="2971800" cy="499011"/>
          </a:xfrm>
          <a:prstGeom prst="rect">
            <a:avLst/>
          </a:prstGeom>
        </p:spPr>
        <p:txBody>
          <a:bodyPr vert="horz" lIns="96005" tIns="48003" rIns="96005" bIns="48003" rtlCol="0" anchor="b"/>
          <a:lstStyle>
            <a:lvl1pPr algn="r">
              <a:defRPr sz="1300"/>
            </a:lvl1pPr>
          </a:lstStyle>
          <a:p>
            <a:fld id="{128E5E13-3B2F-4DA8-B91F-A72A0592898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228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266950" y="1243013"/>
            <a:ext cx="2324100" cy="33575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E5E13-3B2F-4DA8-B91F-A72A0592898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2465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3E28-79F0-42B5-8075-53E165C7C07D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63565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40E3F-1E18-45E6-A54F-BD989A534E35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8114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FF3C-DDDA-4208-A3E1-2B9C8AEC1A91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3618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A69E7-F654-4DF7-BFE5-D297B214CA40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6979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E281-65EF-4EE0-B7A0-6D77EA0F5BE0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273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215F4-27BC-472B-B4B6-32657E9514FA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6253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77045-156E-4CBC-888E-01E61B1C5EDF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1583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9962-96E0-4204-93BF-8610E8FF6B91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5932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02CD4-8FD0-417B-9154-A08E73CC74F8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51826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71943-8DA9-42C4-A93A-22EA1ECC9E5E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345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984CB-965F-4A81-A74B-87F7223A7E4A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5534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narHorz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F5773-5DFD-47E5-AA03-BD9E1CA36698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5475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スライド番号プレースホルダー 5"/>
          <p:cNvSpPr txBox="1">
            <a:spLocks/>
          </p:cNvSpPr>
          <p:nvPr/>
        </p:nvSpPr>
        <p:spPr>
          <a:xfrm>
            <a:off x="-2541" y="9372623"/>
            <a:ext cx="520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ja-JP"/>
            </a:defPPr>
            <a:lvl1pPr marL="0" algn="r" defTabSz="1075334" rtl="0" eaLnBrk="1" latinLnBrk="0" hangingPunct="1">
              <a:defRPr kumimoji="1"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ja-JP" altLang="en-US" sz="1400" dirty="0"/>
          </a:p>
        </p:txBody>
      </p:sp>
      <p:sp>
        <p:nvSpPr>
          <p:cNvPr id="229" name="正方形/長方形 228"/>
          <p:cNvSpPr/>
          <p:nvPr/>
        </p:nvSpPr>
        <p:spPr>
          <a:xfrm>
            <a:off x="99000" y="86019"/>
            <a:ext cx="6660000" cy="768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800" dirty="0" smtClean="0">
                <a:solidFill>
                  <a:schemeClr val="bg1"/>
                </a:solidFill>
                <a:latin typeface="HGP明朝B" panose="02020800000000000000" pitchFamily="18" charset="-128"/>
                <a:ea typeface="HGP明朝B" panose="02020800000000000000" pitchFamily="18" charset="-128"/>
                <a:cs typeface="Meiryo UI" panose="020B0604030504040204" pitchFamily="50" charset="-128"/>
              </a:rPr>
              <a:t>早わかり うどん県</a:t>
            </a:r>
            <a:r>
              <a:rPr lang="ja-JP" altLang="en-US" sz="2400" dirty="0" smtClean="0">
                <a:solidFill>
                  <a:schemeClr val="bg1"/>
                </a:solidFill>
                <a:latin typeface="HGP明朝B" panose="02020800000000000000" pitchFamily="18" charset="-128"/>
                <a:ea typeface="HGP明朝B" panose="02020800000000000000" pitchFamily="18" charset="-128"/>
                <a:cs typeface="Meiryo UI" panose="020B0604030504040204" pitchFamily="50" charset="-128"/>
              </a:rPr>
              <a:t>　時代を動かした歴史の舞台</a:t>
            </a:r>
            <a:endParaRPr lang="en-US" altLang="ja-JP" sz="2400" dirty="0" smtClean="0">
              <a:solidFill>
                <a:schemeClr val="bg1"/>
              </a:solidFill>
              <a:latin typeface="HGP明朝B" panose="02020800000000000000" pitchFamily="18" charset="-128"/>
              <a:ea typeface="HGP明朝B" panose="02020800000000000000" pitchFamily="18" charset="-128"/>
              <a:cs typeface="Meiryo UI" panose="020B0604030504040204" pitchFamily="50" charset="-128"/>
            </a:endParaRPr>
          </a:p>
          <a:p>
            <a:pPr algn="ctr"/>
            <a:endParaRPr lang="en-US" altLang="ja-JP" sz="900" dirty="0" smtClean="0">
              <a:solidFill>
                <a:schemeClr val="bg1"/>
              </a:solidFill>
              <a:latin typeface="HGP明朝B" panose="02020800000000000000" pitchFamily="18" charset="-128"/>
              <a:ea typeface="HGP明朝B" panose="02020800000000000000" pitchFamily="18" charset="-128"/>
              <a:cs typeface="Meiryo UI" panose="020B0604030504040204" pitchFamily="50" charset="-128"/>
            </a:endParaRPr>
          </a:p>
          <a:p>
            <a:pPr algn="ctr"/>
            <a:r>
              <a:rPr lang="ja-JP" altLang="en-US" sz="900" dirty="0">
                <a:latin typeface="HGP明朝B" panose="02020800000000000000" pitchFamily="18" charset="-128"/>
                <a:ea typeface="HGP明朝B" panose="02020800000000000000" pitchFamily="18" charset="-128"/>
              </a:rPr>
              <a:t>「空海」「源平合戦」「平賀源内」など、歴史上の人物が活躍した足跡を、あなたも辿ってみませんか？</a:t>
            </a:r>
            <a:endParaRPr lang="en-US" altLang="ja-JP" sz="900" dirty="0">
              <a:latin typeface="HGP明朝B" panose="02020800000000000000" pitchFamily="18" charset="-128"/>
              <a:ea typeface="HGP明朝B" panose="02020800000000000000" pitchFamily="18" charset="-128"/>
              <a:cs typeface="Meiryo UI" panose="020B0604030504040204" pitchFamily="50" charset="-128"/>
            </a:endParaRPr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2541542" y="6789172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高松市埋蔵文化財センター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087-823-2714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2" name="正方形/長方形 51"/>
          <p:cNvSpPr/>
          <p:nvPr/>
        </p:nvSpPr>
        <p:spPr>
          <a:xfrm>
            <a:off x="78456" y="983349"/>
            <a:ext cx="6660000" cy="276744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3621122" y="1402418"/>
            <a:ext cx="3038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dirty="0">
                <a:latin typeface="HGP明朝B" panose="02020800000000000000" pitchFamily="18" charset="-128"/>
                <a:ea typeface="HGP明朝B" panose="02020800000000000000" pitchFamily="18" charset="-128"/>
              </a:rPr>
              <a:t>空海の生まれ故郷でもある「讃岐」</a:t>
            </a:r>
            <a:r>
              <a:rPr lang="ja-JP" altLang="en-US" sz="1200" dirty="0" smtClean="0">
                <a:latin typeface="HGP明朝B" panose="02020800000000000000" pitchFamily="18" charset="-128"/>
                <a:ea typeface="HGP明朝B" panose="02020800000000000000" pitchFamily="18" charset="-128"/>
              </a:rPr>
              <a:t>。讃岐</a:t>
            </a:r>
            <a:r>
              <a:rPr lang="ja-JP" altLang="en-US" sz="1200" dirty="0">
                <a:latin typeface="HGP明朝B" panose="02020800000000000000" pitchFamily="18" charset="-128"/>
                <a:ea typeface="HGP明朝B" panose="02020800000000000000" pitchFamily="18" charset="-128"/>
              </a:rPr>
              <a:t>うどんも、日本最大のため池である満濃池も、空海ゆかりのものであることをご存じですか？</a:t>
            </a:r>
            <a:br>
              <a:rPr lang="ja-JP" altLang="en-US" sz="1200" dirty="0">
                <a:latin typeface="HGP明朝B" panose="02020800000000000000" pitchFamily="18" charset="-128"/>
                <a:ea typeface="HGP明朝B" panose="02020800000000000000" pitchFamily="18" charset="-128"/>
              </a:rPr>
            </a:br>
            <a:r>
              <a:rPr lang="ja-JP" altLang="en-US" sz="1200" dirty="0">
                <a:latin typeface="HGP明朝B" panose="02020800000000000000" pitchFamily="18" charset="-128"/>
                <a:ea typeface="HGP明朝B" panose="02020800000000000000" pitchFamily="18" charset="-128"/>
              </a:rPr>
              <a:t>そして四国八十八ヶ所を創設したのも空海です。日本遺産にも登録された四国遍路の旅に出かけるのもおすすめ！</a:t>
            </a:r>
            <a:endParaRPr lang="en-US" altLang="ja-JP" sz="1200" dirty="0">
              <a:latin typeface="HGP明朝B" panose="02020800000000000000" pitchFamily="18" charset="-128"/>
              <a:ea typeface="HGP明朝B" panose="02020800000000000000" pitchFamily="18" charset="-128"/>
              <a:cs typeface="Meiryo UI" panose="020B0604030504040204" pitchFamily="50" charset="-128"/>
            </a:endParaRPr>
          </a:p>
        </p:txBody>
      </p:sp>
      <p:sp>
        <p:nvSpPr>
          <p:cNvPr id="54" name="正方形/長方形 53"/>
          <p:cNvSpPr/>
          <p:nvPr/>
        </p:nvSpPr>
        <p:spPr>
          <a:xfrm>
            <a:off x="68184" y="972490"/>
            <a:ext cx="6660000" cy="360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b="1" dirty="0">
                <a:latin typeface="HGP明朝B" panose="02020800000000000000" pitchFamily="18" charset="-128"/>
                <a:ea typeface="HGP明朝B" panose="02020800000000000000" pitchFamily="18" charset="-128"/>
              </a:rPr>
              <a:t>平安のスーパークリエーター　空海</a:t>
            </a:r>
          </a:p>
        </p:txBody>
      </p:sp>
      <p:sp>
        <p:nvSpPr>
          <p:cNvPr id="21" name="正方形/長方形 20"/>
          <p:cNvSpPr/>
          <p:nvPr/>
        </p:nvSpPr>
        <p:spPr>
          <a:xfrm>
            <a:off x="95319" y="3903569"/>
            <a:ext cx="6660000" cy="276744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3637985" y="4322638"/>
            <a:ext cx="3038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dirty="0">
                <a:latin typeface="HGP明朝B" panose="02020800000000000000" pitchFamily="18" charset="-128"/>
                <a:ea typeface="HGP明朝B" panose="02020800000000000000" pitchFamily="18" charset="-128"/>
              </a:rPr>
              <a:t>源平合戦の舞台ともなった屋島。難攻不落の平家の本陣を、源義経が背後から急襲し、平家軍は逃げ去ります。那須与一による扇の的の伝説など、ゆかりの地には戦国ロマンがいっぱい。現地を見て、高松平家物語歴史館に直行すれば楽しさも倍に！</a:t>
            </a:r>
            <a:endParaRPr lang="en-US" altLang="ja-JP" sz="1200" dirty="0">
              <a:latin typeface="HGP明朝B" panose="02020800000000000000" pitchFamily="18" charset="-128"/>
              <a:ea typeface="HGP明朝B" panose="02020800000000000000" pitchFamily="18" charset="-128"/>
              <a:cs typeface="Meiryo UI" panose="020B0604030504040204" pitchFamily="50" charset="-128"/>
            </a:endParaRPr>
          </a:p>
        </p:txBody>
      </p:sp>
      <p:sp>
        <p:nvSpPr>
          <p:cNvPr id="23" name="正方形/長方形 22"/>
          <p:cNvSpPr/>
          <p:nvPr/>
        </p:nvSpPr>
        <p:spPr>
          <a:xfrm>
            <a:off x="85047" y="3892710"/>
            <a:ext cx="6660000" cy="360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>
                <a:latin typeface="HGP明朝B" panose="02020800000000000000" pitchFamily="18" charset="-128"/>
                <a:ea typeface="HGP明朝B" panose="02020800000000000000" pitchFamily="18" charset="-128"/>
              </a:rPr>
              <a:t>歴史ロマンが</a:t>
            </a:r>
            <a:r>
              <a:rPr lang="ja-JP" altLang="en-US" sz="1800" dirty="0" smtClean="0">
                <a:latin typeface="HGP明朝B" panose="02020800000000000000" pitchFamily="18" charset="-128"/>
                <a:ea typeface="HGP明朝B" panose="02020800000000000000" pitchFamily="18" charset="-128"/>
              </a:rPr>
              <a:t>いっぱい　源平合戦の地　屋島</a:t>
            </a:r>
            <a:endParaRPr lang="ja-JP" altLang="en-US" sz="1800" dirty="0">
              <a:latin typeface="HGP明朝B" panose="02020800000000000000" pitchFamily="18" charset="-128"/>
              <a:ea typeface="HGP明朝B" panose="02020800000000000000" pitchFamily="18" charset="-128"/>
              <a:cs typeface="Meiryo UI" panose="020B0604030504040204" pitchFamily="50" charset="-128"/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95319" y="6808582"/>
            <a:ext cx="6660000" cy="276744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3637985" y="7163853"/>
            <a:ext cx="3038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200" dirty="0">
                <a:latin typeface="HGP明朝B" panose="02020800000000000000" pitchFamily="18" charset="-128"/>
                <a:ea typeface="HGP明朝B" panose="02020800000000000000" pitchFamily="18" charset="-128"/>
              </a:rPr>
              <a:t>エレキテルで有名な平賀源内は、博物学者、作家、陶芸家、発明家でもある、まさに日本のダヴィンチ</a:t>
            </a:r>
            <a:r>
              <a:rPr lang="ja-JP" altLang="en-US" sz="1200" dirty="0" smtClean="0">
                <a:latin typeface="HGP明朝B" panose="02020800000000000000" pitchFamily="18" charset="-128"/>
                <a:ea typeface="HGP明朝B" panose="02020800000000000000" pitchFamily="18" charset="-128"/>
              </a:rPr>
              <a:t>！寒暖計</a:t>
            </a:r>
            <a:r>
              <a:rPr lang="ja-JP" altLang="en-US" sz="1200" dirty="0">
                <a:latin typeface="HGP明朝B" panose="02020800000000000000" pitchFamily="18" charset="-128"/>
                <a:ea typeface="HGP明朝B" panose="02020800000000000000" pitchFamily="18" charset="-128"/>
              </a:rPr>
              <a:t>、石綿、磁針計、万歩計を作り、日本で最初に薬の物産会を開催。</a:t>
            </a:r>
            <a:br>
              <a:rPr lang="ja-JP" altLang="en-US" sz="1200" dirty="0">
                <a:latin typeface="HGP明朝B" panose="02020800000000000000" pitchFamily="18" charset="-128"/>
                <a:ea typeface="HGP明朝B" panose="02020800000000000000" pitchFamily="18" charset="-128"/>
              </a:rPr>
            </a:br>
            <a:r>
              <a:rPr lang="ja-JP" altLang="en-US" sz="1200" dirty="0">
                <a:latin typeface="HGP明朝B" panose="02020800000000000000" pitchFamily="18" charset="-128"/>
                <a:ea typeface="HGP明朝B" panose="02020800000000000000" pitchFamily="18" charset="-128"/>
              </a:rPr>
              <a:t>日本初の西洋婦人画を描き、作家や商売人としての才能も持っていました</a:t>
            </a:r>
            <a:r>
              <a:rPr lang="ja-JP" altLang="en-US" sz="1200" dirty="0" smtClean="0">
                <a:latin typeface="HGP明朝B" panose="02020800000000000000" pitchFamily="18" charset="-128"/>
                <a:ea typeface="HGP明朝B" panose="02020800000000000000" pitchFamily="18" charset="-128"/>
              </a:rPr>
              <a:t>。</a:t>
            </a:r>
            <a:endParaRPr lang="en-US" altLang="ja-JP" sz="1200" dirty="0">
              <a:latin typeface="HGP明朝B" panose="02020800000000000000" pitchFamily="18" charset="-128"/>
              <a:ea typeface="HGP明朝B" panose="02020800000000000000" pitchFamily="18" charset="-128"/>
              <a:cs typeface="Meiryo UI" panose="020B0604030504040204" pitchFamily="50" charset="-128"/>
            </a:endParaRPr>
          </a:p>
        </p:txBody>
      </p:sp>
      <p:sp>
        <p:nvSpPr>
          <p:cNvPr id="32" name="正方形/長方形 31"/>
          <p:cNvSpPr/>
          <p:nvPr/>
        </p:nvSpPr>
        <p:spPr>
          <a:xfrm>
            <a:off x="85047" y="6797723"/>
            <a:ext cx="6660000" cy="360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800" dirty="0">
                <a:latin typeface="HGP明朝B" panose="02020800000000000000" pitchFamily="18" charset="-128"/>
                <a:ea typeface="HGP明朝B" panose="02020800000000000000" pitchFamily="18" charset="-128"/>
              </a:rPr>
              <a:t>学者、医者、戯作者、俳人</a:t>
            </a:r>
            <a:r>
              <a:rPr lang="zh-CN" altLang="en-US" sz="1800" dirty="0" smtClean="0">
                <a:latin typeface="HGP明朝B" panose="02020800000000000000" pitchFamily="18" charset="-128"/>
                <a:ea typeface="HGP明朝B" panose="02020800000000000000" pitchFamily="18" charset="-128"/>
              </a:rPr>
              <a:t>、</a:t>
            </a:r>
            <a:r>
              <a:rPr lang="ja-JP" altLang="en-US" sz="1800" b="1" dirty="0">
                <a:latin typeface="HGP明朝B" panose="02020800000000000000" pitchFamily="18" charset="-128"/>
                <a:ea typeface="HGP明朝B" panose="02020800000000000000" pitchFamily="18" charset="-128"/>
              </a:rPr>
              <a:t>稀代の発明家　</a:t>
            </a:r>
            <a:r>
              <a:rPr lang="ja-JP" altLang="en-US" sz="1800" b="1" dirty="0" smtClean="0">
                <a:latin typeface="HGP明朝B" panose="02020800000000000000" pitchFamily="18" charset="-128"/>
                <a:ea typeface="HGP明朝B" panose="02020800000000000000" pitchFamily="18" charset="-128"/>
              </a:rPr>
              <a:t>平賀源内</a:t>
            </a:r>
            <a:endParaRPr lang="ja-JP" altLang="en-US" sz="1800" b="1" dirty="0">
              <a:latin typeface="HGP明朝B" panose="02020800000000000000" pitchFamily="18" charset="-128"/>
              <a:ea typeface="HGP明朝B" panose="02020800000000000000" pitchFamily="18" charset="-128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29" y="1392780"/>
            <a:ext cx="3399455" cy="2273662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05" y="2666774"/>
            <a:ext cx="1473324" cy="985182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623" y="2675471"/>
            <a:ext cx="1464862" cy="976485"/>
          </a:xfrm>
          <a:prstGeom prst="rect">
            <a:avLst/>
          </a:prstGeom>
        </p:spPr>
      </p:pic>
      <p:sp>
        <p:nvSpPr>
          <p:cNvPr id="15" name="テキスト ボックス 14"/>
          <p:cNvSpPr txBox="1"/>
          <p:nvPr/>
        </p:nvSpPr>
        <p:spPr>
          <a:xfrm>
            <a:off x="190129" y="3374119"/>
            <a:ext cx="15359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>
                <a:solidFill>
                  <a:schemeClr val="bg1"/>
                </a:solidFill>
                <a:latin typeface="HGP明朝B" panose="02020800000000000000" pitchFamily="18" charset="-128"/>
                <a:ea typeface="HGP明朝B" panose="02020800000000000000" pitchFamily="18" charset="-128"/>
              </a:rPr>
              <a:t>空海誕生の地　善通寺</a:t>
            </a:r>
            <a:endParaRPr kumimoji="1" lang="ja-JP" altLang="en-US" sz="1100" dirty="0">
              <a:solidFill>
                <a:schemeClr val="bg1"/>
              </a:solidFill>
              <a:latin typeface="HGP明朝B" panose="02020800000000000000" pitchFamily="18" charset="-128"/>
              <a:ea typeface="HGP明朝B" panose="02020800000000000000" pitchFamily="18" charset="-128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3725307" y="3385218"/>
            <a:ext cx="6078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>
                <a:solidFill>
                  <a:schemeClr val="bg1"/>
                </a:solidFill>
                <a:latin typeface="HGP明朝B" panose="02020800000000000000" pitchFamily="18" charset="-128"/>
                <a:ea typeface="HGP明朝B" panose="02020800000000000000" pitchFamily="18" charset="-128"/>
              </a:rPr>
              <a:t>満濃池</a:t>
            </a:r>
            <a:endParaRPr kumimoji="1" lang="ja-JP" altLang="en-US" sz="1100" dirty="0">
              <a:solidFill>
                <a:schemeClr val="bg1"/>
              </a:solidFill>
              <a:latin typeface="HGP明朝B" panose="02020800000000000000" pitchFamily="18" charset="-128"/>
              <a:ea typeface="HGP明朝B" panose="02020800000000000000" pitchFamily="18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5211623" y="3368083"/>
            <a:ext cx="7873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>
                <a:solidFill>
                  <a:schemeClr val="bg1"/>
                </a:solidFill>
                <a:latin typeface="HGP明朝B" panose="02020800000000000000" pitchFamily="18" charset="-128"/>
                <a:ea typeface="HGP明朝B" panose="02020800000000000000" pitchFamily="18" charset="-128"/>
              </a:rPr>
              <a:t>空海まつり</a:t>
            </a:r>
            <a:endParaRPr kumimoji="1" lang="ja-JP" altLang="en-US" sz="1100" dirty="0">
              <a:solidFill>
                <a:schemeClr val="bg1"/>
              </a:solidFill>
              <a:latin typeface="HGP明朝B" panose="02020800000000000000" pitchFamily="18" charset="-128"/>
              <a:ea typeface="HGP明朝B" panose="02020800000000000000" pitchFamily="18" charset="-128"/>
            </a:endParaRP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76" y="4306398"/>
            <a:ext cx="3380176" cy="2261338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002" y="5566406"/>
            <a:ext cx="1500777" cy="986824"/>
          </a:xfrm>
          <a:prstGeom prst="rect">
            <a:avLst/>
          </a:prstGeom>
        </p:spPr>
      </p:pic>
      <p:sp>
        <p:nvSpPr>
          <p:cNvPr id="33" name="テキスト ボックス 32"/>
          <p:cNvSpPr txBox="1"/>
          <p:nvPr/>
        </p:nvSpPr>
        <p:spPr>
          <a:xfrm>
            <a:off x="257809" y="6283290"/>
            <a:ext cx="1172116" cy="26161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>
                <a:solidFill>
                  <a:schemeClr val="bg1"/>
                </a:solidFill>
                <a:latin typeface="HGP明朝B" panose="02020800000000000000" pitchFamily="18" charset="-128"/>
                <a:ea typeface="HGP明朝B" panose="02020800000000000000" pitchFamily="18" charset="-128"/>
              </a:rPr>
              <a:t>平家物語歴史館</a:t>
            </a:r>
            <a:endParaRPr kumimoji="1" lang="ja-JP" altLang="en-US" sz="1100" dirty="0">
              <a:solidFill>
                <a:schemeClr val="bg1"/>
              </a:solidFill>
              <a:latin typeface="HGP明朝B" panose="02020800000000000000" pitchFamily="18" charset="-128"/>
              <a:ea typeface="HGP明朝B" panose="02020800000000000000" pitchFamily="18" charset="-128"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3696505" y="6288426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>
                <a:solidFill>
                  <a:schemeClr val="bg1"/>
                </a:solidFill>
                <a:latin typeface="HGP明朝B" panose="02020800000000000000" pitchFamily="18" charset="-128"/>
                <a:ea typeface="HGP明朝B" panose="02020800000000000000" pitchFamily="18" charset="-128"/>
              </a:rPr>
              <a:t>屋島</a:t>
            </a:r>
            <a:endParaRPr kumimoji="1" lang="ja-JP" altLang="en-US" sz="1100" dirty="0">
              <a:solidFill>
                <a:schemeClr val="bg1"/>
              </a:solidFill>
              <a:latin typeface="HGP明朝B" panose="02020800000000000000" pitchFamily="18" charset="-128"/>
              <a:ea typeface="HGP明朝B" panose="02020800000000000000" pitchFamily="18" charset="-128"/>
            </a:endParaRPr>
          </a:p>
        </p:txBody>
      </p:sp>
      <p:pic>
        <p:nvPicPr>
          <p:cNvPr id="19" name="図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162" y="5566406"/>
            <a:ext cx="1380323" cy="978271"/>
          </a:xfrm>
          <a:prstGeom prst="rect">
            <a:avLst/>
          </a:prstGeom>
        </p:spPr>
      </p:pic>
      <p:sp>
        <p:nvSpPr>
          <p:cNvPr id="37" name="テキスト ボックス 36"/>
          <p:cNvSpPr txBox="1"/>
          <p:nvPr/>
        </p:nvSpPr>
        <p:spPr>
          <a:xfrm>
            <a:off x="5276656" y="6272754"/>
            <a:ext cx="6078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>
                <a:solidFill>
                  <a:schemeClr val="bg1"/>
                </a:solidFill>
                <a:latin typeface="HGP明朝B" panose="02020800000000000000" pitchFamily="18" charset="-128"/>
                <a:ea typeface="HGP明朝B" panose="02020800000000000000" pitchFamily="18" charset="-128"/>
              </a:rPr>
              <a:t>屋島寺</a:t>
            </a:r>
            <a:endParaRPr kumimoji="1" lang="ja-JP" altLang="en-US" sz="1100" dirty="0">
              <a:solidFill>
                <a:schemeClr val="bg1"/>
              </a:solidFill>
              <a:latin typeface="HGP明朝B" panose="02020800000000000000" pitchFamily="18" charset="-128"/>
              <a:ea typeface="HGP明朝B" panose="02020800000000000000" pitchFamily="18" charset="-128"/>
            </a:endParaRPr>
          </a:p>
        </p:txBody>
      </p:sp>
      <p:pic>
        <p:nvPicPr>
          <p:cNvPr id="20" name="図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09" y="7227650"/>
            <a:ext cx="3357261" cy="2250423"/>
          </a:xfrm>
          <a:prstGeom prst="rect">
            <a:avLst/>
          </a:prstGeom>
        </p:spPr>
      </p:pic>
      <p:sp>
        <p:nvSpPr>
          <p:cNvPr id="39" name="テキスト ボックス 38"/>
          <p:cNvSpPr txBox="1"/>
          <p:nvPr/>
        </p:nvSpPr>
        <p:spPr>
          <a:xfrm>
            <a:off x="263685" y="919944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>
                <a:solidFill>
                  <a:schemeClr val="bg1"/>
                </a:solidFill>
                <a:latin typeface="HGP明朝B" panose="02020800000000000000" pitchFamily="18" charset="-128"/>
                <a:ea typeface="HGP明朝B" panose="02020800000000000000" pitchFamily="18" charset="-128"/>
              </a:rPr>
              <a:t>平賀源内旧邸</a:t>
            </a:r>
            <a:endParaRPr kumimoji="1" lang="ja-JP" altLang="en-US" sz="1100" dirty="0">
              <a:solidFill>
                <a:schemeClr val="bg1"/>
              </a:solidFill>
              <a:latin typeface="HGP明朝B" panose="02020800000000000000" pitchFamily="18" charset="-128"/>
              <a:ea typeface="HGP明朝B" panose="02020800000000000000" pitchFamily="18" charset="-128"/>
            </a:endParaRPr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4472390" y="9346534"/>
            <a:ext cx="136447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800" dirty="0">
                <a:latin typeface="HGP明朝B" panose="02020800000000000000" pitchFamily="18" charset="-128"/>
                <a:ea typeface="HGP明朝B" panose="02020800000000000000" pitchFamily="18" charset="-128"/>
              </a:rPr>
              <a:t>画像提供：平賀源内記念館</a:t>
            </a:r>
            <a:endParaRPr kumimoji="1" lang="ja-JP" altLang="en-US" sz="800" dirty="0">
              <a:latin typeface="HGP明朝B" panose="02020800000000000000" pitchFamily="18" charset="-128"/>
              <a:ea typeface="HGP明朝B" panose="02020800000000000000" pitchFamily="18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122" y="8364182"/>
            <a:ext cx="1315501" cy="1008441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914" y="8338973"/>
            <a:ext cx="1081733" cy="1019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15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9307</TotalTime>
  <Words>187</Words>
  <Application>Microsoft Office PowerPoint</Application>
  <PresentationFormat>A4 210 x 297 mm</PresentationFormat>
  <Paragraphs>19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HGP明朝B</vt:lpstr>
      <vt:lpstr>Meiryo UI</vt:lpstr>
      <vt:lpstr>ＭＳ Ｐゴシック</vt:lpstr>
      <vt:lpstr>Arial</vt:lpstr>
      <vt:lpstr>Calibri</vt:lpstr>
      <vt:lpstr>Calibri Light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yasuko hotta</dc:creator>
  <cp:lastModifiedBy>嶋田正明</cp:lastModifiedBy>
  <cp:revision>591</cp:revision>
  <cp:lastPrinted>2016-10-28T06:31:23Z</cp:lastPrinted>
  <dcterms:created xsi:type="dcterms:W3CDTF">2016-09-21T05:42:48Z</dcterms:created>
  <dcterms:modified xsi:type="dcterms:W3CDTF">2018-03-27T08:12:22Z</dcterms:modified>
</cp:coreProperties>
</file>