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
  </p:notesMasterIdLst>
  <p:sldIdLst>
    <p:sldId id="310" r:id="rId2"/>
    <p:sldId id="311" r:id="rId3"/>
  </p:sldIdLst>
  <p:sldSz cx="6858000" cy="9906000" type="A4"/>
  <p:notesSz cx="6735763" cy="9872663"/>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09" userDrawn="1">
          <p15:clr>
            <a:srgbClr val="A4A3A4"/>
          </p15:clr>
        </p15:guide>
        <p15:guide id="2" pos="212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E68B15"/>
    <a:srgbClr val="E26F5A"/>
    <a:srgbClr val="EAE0CD"/>
    <a:srgbClr val="532476"/>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995" autoAdjust="0"/>
    <p:restoredTop sz="93915" autoAdjust="0"/>
  </p:normalViewPr>
  <p:slideViewPr>
    <p:cSldViewPr snapToGrid="0">
      <p:cViewPr>
        <p:scale>
          <a:sx n="124" d="100"/>
          <a:sy n="124" d="100"/>
        </p:scale>
        <p:origin x="342" y="90"/>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09"/>
        <p:guide pos="212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notesMaster" Target="notesMasters/notesMaster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2" y="1"/>
            <a:ext cx="2918831" cy="495349"/>
          </a:xfrm>
          <a:prstGeom prst="rect">
            <a:avLst/>
          </a:prstGeom>
        </p:spPr>
        <p:txBody>
          <a:bodyPr vert="horz" lIns="94853" tIns="47427" rIns="94853" bIns="47427" rtlCol="0"/>
          <a:lstStyle>
            <a:lvl1pPr algn="l">
              <a:defRPr sz="1300"/>
            </a:lvl1pPr>
          </a:lstStyle>
          <a:p>
            <a:endParaRPr kumimoji="1" lang="ja-JP" altLang="en-US"/>
          </a:p>
        </p:txBody>
      </p:sp>
      <p:sp>
        <p:nvSpPr>
          <p:cNvPr id="3" name="日付プレースホルダー 2"/>
          <p:cNvSpPr>
            <a:spLocks noGrp="1"/>
          </p:cNvSpPr>
          <p:nvPr>
            <p:ph type="dt" idx="1"/>
          </p:nvPr>
        </p:nvSpPr>
        <p:spPr>
          <a:xfrm>
            <a:off x="3815375" y="1"/>
            <a:ext cx="2918831" cy="495349"/>
          </a:xfrm>
          <a:prstGeom prst="rect">
            <a:avLst/>
          </a:prstGeom>
        </p:spPr>
        <p:txBody>
          <a:bodyPr vert="horz" lIns="94853" tIns="47427" rIns="94853" bIns="47427" rtlCol="0"/>
          <a:lstStyle>
            <a:lvl1pPr algn="r">
              <a:defRPr sz="1300"/>
            </a:lvl1pPr>
          </a:lstStyle>
          <a:p>
            <a:fld id="{E53FB852-AC8D-4BE2-92BE-7514230E7D89}" type="datetimeFigureOut">
              <a:rPr kumimoji="1" lang="ja-JP" altLang="en-US" smtClean="0"/>
              <a:t>2020/9/23</a:t>
            </a:fld>
            <a:endParaRPr kumimoji="1" lang="ja-JP" altLang="en-US"/>
          </a:p>
        </p:txBody>
      </p:sp>
      <p:sp>
        <p:nvSpPr>
          <p:cNvPr id="4" name="スライド イメージ プレースホルダー 3"/>
          <p:cNvSpPr>
            <a:spLocks noGrp="1" noRot="1" noChangeAspect="1"/>
          </p:cNvSpPr>
          <p:nvPr>
            <p:ph type="sldImg" idx="2"/>
          </p:nvPr>
        </p:nvSpPr>
        <p:spPr>
          <a:xfrm>
            <a:off x="2214563" y="1235075"/>
            <a:ext cx="2306637" cy="3332163"/>
          </a:xfrm>
          <a:prstGeom prst="rect">
            <a:avLst/>
          </a:prstGeom>
          <a:noFill/>
          <a:ln w="12700">
            <a:solidFill>
              <a:prstClr val="black"/>
            </a:solidFill>
          </a:ln>
        </p:spPr>
        <p:txBody>
          <a:bodyPr vert="horz" lIns="94853" tIns="47427" rIns="94853" bIns="47427" rtlCol="0" anchor="ctr"/>
          <a:lstStyle/>
          <a:p>
            <a:endParaRPr lang="ja-JP" altLang="en-US"/>
          </a:p>
        </p:txBody>
      </p:sp>
      <p:sp>
        <p:nvSpPr>
          <p:cNvPr id="5" name="ノート プレースホルダー 4"/>
          <p:cNvSpPr>
            <a:spLocks noGrp="1"/>
          </p:cNvSpPr>
          <p:nvPr>
            <p:ph type="body" sz="quarter" idx="3"/>
          </p:nvPr>
        </p:nvSpPr>
        <p:spPr>
          <a:xfrm>
            <a:off x="673577" y="4751221"/>
            <a:ext cx="5388610" cy="3887361"/>
          </a:xfrm>
          <a:prstGeom prst="rect">
            <a:avLst/>
          </a:prstGeom>
        </p:spPr>
        <p:txBody>
          <a:bodyPr vert="horz" lIns="94853" tIns="47427" rIns="94853" bIns="47427"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2" y="9377316"/>
            <a:ext cx="2918831" cy="495347"/>
          </a:xfrm>
          <a:prstGeom prst="rect">
            <a:avLst/>
          </a:prstGeom>
        </p:spPr>
        <p:txBody>
          <a:bodyPr vert="horz" lIns="94853" tIns="47427" rIns="94853" bIns="47427"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15375" y="9377316"/>
            <a:ext cx="2918831" cy="495347"/>
          </a:xfrm>
          <a:prstGeom prst="rect">
            <a:avLst/>
          </a:prstGeom>
        </p:spPr>
        <p:txBody>
          <a:bodyPr vert="horz" lIns="94853" tIns="47427" rIns="94853" bIns="47427"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14563" y="1235075"/>
            <a:ext cx="2306637" cy="3332163"/>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2098409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14563" y="1235075"/>
            <a:ext cx="2306637" cy="3332163"/>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2</a:t>
            </a:fld>
            <a:endParaRPr kumimoji="1" lang="ja-JP" altLang="en-US"/>
          </a:p>
        </p:txBody>
      </p:sp>
    </p:spTree>
    <p:extLst>
      <p:ext uri="{BB962C8B-B14F-4D97-AF65-F5344CB8AC3E}">
        <p14:creationId xmlns:p14="http://schemas.microsoft.com/office/powerpoint/2010/main" val="15365773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2020/9/23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2020/9/23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2020/9/23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2020/9/23</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2020/9/23</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2020/9/23</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2020/9/23</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2020/9/23</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2020/9/23</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2020/9/23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2020/9/23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2020/9/23</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図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296" y="4221495"/>
            <a:ext cx="2632082" cy="2279108"/>
          </a:xfrm>
          <a:prstGeom prst="rect">
            <a:avLst/>
          </a:prstGeom>
        </p:spPr>
      </p:pic>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多度津町</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0" name="正方形/長方形 39"/>
          <p:cNvSpPr/>
          <p:nvPr/>
        </p:nvSpPr>
        <p:spPr>
          <a:xfrm>
            <a:off x="88728" y="38033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p:cNvSpPr txBox="1"/>
          <p:nvPr/>
        </p:nvSpPr>
        <p:spPr>
          <a:xfrm>
            <a:off x="2914410" y="4243670"/>
            <a:ext cx="3824046" cy="1015663"/>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四国八十八ヶ所霊場・</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第</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77</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番札所。和銅</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5</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奈良時代頃）この地方の領主・和気道隆公が、誤って射た乳母の供養に桑の大木から薬師如来像を彫り、堂を立てたのが寺のおこりといわれている。その領主の名に由来して道隆寺とされた。のちに弘法大師が薬師如来を彫り、領主の小像を胎内に納めて安置したので二体薬師とも呼ばれ秘仏となっている。また、目なおし薬師として眼病にご利益があると信仰されている。</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2" name="正方形/長方形 41"/>
          <p:cNvSpPr/>
          <p:nvPr/>
        </p:nvSpPr>
        <p:spPr>
          <a:xfrm>
            <a:off x="78456" y="37924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道隆寺</a:t>
            </a:r>
          </a:p>
        </p:txBody>
      </p:sp>
      <p:sp>
        <p:nvSpPr>
          <p:cNvPr id="43" name="テキスト ボックス 42"/>
          <p:cNvSpPr txBox="1"/>
          <p:nvPr/>
        </p:nvSpPr>
        <p:spPr>
          <a:xfrm>
            <a:off x="2541542" y="38247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0877-32-3577</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4" name="正方形/長方形 43"/>
          <p:cNvSpPr/>
          <p:nvPr/>
        </p:nvSpPr>
        <p:spPr>
          <a:xfrm>
            <a:off x="88728" y="6767726"/>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0" name="正方形/長方形 49"/>
          <p:cNvSpPr/>
          <p:nvPr/>
        </p:nvSpPr>
        <p:spPr>
          <a:xfrm>
            <a:off x="78456" y="6756867"/>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屏風ヶ浦海岸寺本坊・奥の院</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1" name="テキスト ボックス 50"/>
          <p:cNvSpPr txBox="1"/>
          <p:nvPr/>
        </p:nvSpPr>
        <p:spPr>
          <a:xfrm>
            <a:off x="2541542" y="6789172"/>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0877-33-3333</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720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312370"/>
            <a:ext cx="3824046" cy="1015663"/>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瀬戸内海を見渡せる桜の名所で、春に</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は町花・町木である桜が、</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1,500</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本咲きほこり、</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多くの花見客で賑わいます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園内</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には大小</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12</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個のベルが童謡を奏でるメロディ時計「カリヨン」や瀬戸内海が見渡せる展望台も設置されており、山を</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周でき</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る</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遊歩</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道をのんびり歩きながら多度津ゆかりの文人たちの文学碑を巡るなど、家族で楽しめる公園です。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611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桃陵公園　</a:t>
            </a:r>
          </a:p>
        </p:txBody>
      </p:sp>
      <p:sp>
        <p:nvSpPr>
          <p:cNvPr id="55" name="テキスト ボックス 54"/>
          <p:cNvSpPr txBox="1"/>
          <p:nvPr/>
        </p:nvSpPr>
        <p:spPr>
          <a:xfrm>
            <a:off x="2531270" y="8934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多度津町観光協会</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zh-TW"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77</a:t>
            </a:r>
            <a:r>
              <a:rPr lang="en-US" altLang="zh-TW"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33</a:t>
            </a:r>
            <a:r>
              <a:rPr lang="en-US" altLang="zh-TW"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1116</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9" name="テキスト ボックス 18"/>
          <p:cNvSpPr txBox="1"/>
          <p:nvPr/>
        </p:nvSpPr>
        <p:spPr>
          <a:xfrm>
            <a:off x="2922198" y="7232332"/>
            <a:ext cx="3824046" cy="2246769"/>
          </a:xfrm>
          <a:prstGeom prst="rect">
            <a:avLst/>
          </a:prstGeom>
          <a:noFill/>
        </p:spPr>
        <p:txBody>
          <a:bodyPr wrap="square" rtlCol="0">
            <a:spAutoFit/>
          </a:bodyPr>
          <a:lstStyle/>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四国別格二十霊場第</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18</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番札所。宝亀</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(773</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err="1"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に玉依</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御前が弘法大師</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空海</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をみごもった際に、良い子が産まれるよう願って別荘代わりに建てた産屋が海岸寺の前身と言われています。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大同</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(807</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に唐</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中国</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より帰朝した弘法大師が故郷へ立ち寄り、病気で困っている人々を初めて真言の法で加持祈祷し、本尊正観音をすえて海岸寺を開創しました。その</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年後、自身の</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42</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歳の厄除けのため四国を巡鍚中に再度帰郷した際、出生時のことを思いながら参詣。奥の院にある大師堂は日本で唯一赤ん坊の御姿の弘法大師像を本尊としています。</a:t>
            </a:r>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本坊</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の山門は珍しく、金剛力士像</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仁王像</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の代わりに地元出身の力士の「琴ヶ浜」と「大豪」が立っています。山門をお相撲さんが守っている寺院も日本で唯一と言われています。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rPr>
              <a:t>お</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rPr>
              <a:t>寺に</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rPr>
              <a:t>面する</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屏風ヶ浦と呼ばれる海岸は、瀬戸内海の絶景のなか四季折々にウインドサーフィンや</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SUP</a:t>
            </a:r>
            <a:r>
              <a:rPr lang="ja-JP" altLang="en-US" sz="1000" dirty="0" err="1"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散歩を楽しむ人でにぎわいます。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7" name="図 6"/>
          <p:cNvPicPr>
            <a:picLocks noChangeAspect="1"/>
          </p:cNvPicPr>
          <p:nvPr/>
        </p:nvPicPr>
        <p:blipFill rotWithShape="1">
          <a:blip r:embed="rId4" cstate="print">
            <a:extLst>
              <a:ext uri="{28A0092B-C50C-407E-A947-70E740481C1C}">
                <a14:useLocalDpi xmlns:a14="http://schemas.microsoft.com/office/drawing/2010/main" val="0"/>
              </a:ext>
            </a:extLst>
          </a:blip>
          <a:srcRect l="8114" r="4674"/>
          <a:stretch/>
        </p:blipFill>
        <p:spPr>
          <a:xfrm>
            <a:off x="163296" y="7195619"/>
            <a:ext cx="2628900" cy="2260795"/>
          </a:xfrm>
          <a:prstGeom prst="rect">
            <a:avLst/>
          </a:prstGeom>
        </p:spPr>
      </p:pic>
      <p:pic>
        <p:nvPicPr>
          <p:cNvPr id="20" name="図 19" descr="桃陵公園"/>
          <p:cNvPicPr>
            <a:picLocks noGrp="1" noChangeAspect="1"/>
          </p:cNvPicPr>
          <p:nvPr isPhoto="1"/>
        </p:nvPicPr>
        <p:blipFill>
          <a:blip r:embed="rId5" cstate="print">
            <a:lum/>
            <a:extLst>
              <a:ext uri="{28A0092B-C50C-407E-A947-70E740481C1C}">
                <a14:useLocalDpi xmlns:a14="http://schemas.microsoft.com/office/drawing/2010/main" val="0"/>
              </a:ext>
            </a:extLst>
          </a:blip>
          <a:stretch>
            <a:fillRect/>
          </a:stretch>
        </p:blipFill>
        <p:spPr>
          <a:xfrm>
            <a:off x="197488" y="1320920"/>
            <a:ext cx="2594708" cy="2024627"/>
          </a:xfrm>
          <a:prstGeom prst="rect">
            <a:avLst/>
          </a:prstGeom>
        </p:spPr>
      </p:pic>
    </p:spTree>
    <p:extLst>
      <p:ext uri="{BB962C8B-B14F-4D97-AF65-F5344CB8AC3E}">
        <p14:creationId xmlns:p14="http://schemas.microsoft.com/office/powerpoint/2010/main" val="16752244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図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6312" y="5815944"/>
            <a:ext cx="2546720" cy="1602043"/>
          </a:xfrm>
          <a:prstGeom prst="rect">
            <a:avLst/>
          </a:prstGeom>
        </p:spPr>
      </p:pic>
      <p:pic>
        <p:nvPicPr>
          <p:cNvPr id="4" name="図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6311" y="3517667"/>
            <a:ext cx="2570516" cy="1613329"/>
          </a:xfrm>
          <a:prstGeom prst="rect">
            <a:avLst/>
          </a:prstGeom>
        </p:spPr>
      </p:pic>
      <p:pic>
        <p:nvPicPr>
          <p:cNvPr id="3" name="図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4309" y="1250979"/>
            <a:ext cx="2588723" cy="1633837"/>
          </a:xfrm>
          <a:prstGeom prst="rect">
            <a:avLst/>
          </a:prstGeom>
        </p:spPr>
      </p:pic>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多度津町</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29502"/>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269838"/>
            <a:ext cx="3824046" cy="1631216"/>
          </a:xfrm>
          <a:prstGeom prst="rect">
            <a:avLst/>
          </a:prstGeom>
          <a:noFill/>
        </p:spPr>
        <p:txBody>
          <a:bodyPr wrap="square" rtlCol="0">
            <a:spAutoFit/>
          </a:bodyPr>
          <a:lstStyle/>
          <a:p>
            <a:pPr algn="just"/>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12</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世紀末に</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備前児島</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から移住してきたのが集落のはじまりといわれています。島特有の平坦地の少なさゆえに急傾斜地にも軒を接して家が隣接し、縫うように小路が伸びる独特の古い町並みと乱積みの石垣を残しています。佐柳島と同じくここにも「</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埋め墓</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」と「参り墓」に分けて弔う両墓制の慣習がみられます。郷土料理は茶粥。</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トラフグの</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養殖を行っており、イカナゴ漁も盛んです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映画</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「男はつらいよ寅次郎の縁談」「機関車先生」のロケ地にもなりました。</a:t>
            </a:r>
            <a:b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b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みどころ</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高見八幡宮、大聖寺</a:t>
            </a:r>
          </a:p>
          <a:p>
            <a:r>
              <a:rPr lang="ja-JP" altLang="en-US" sz="1000" dirty="0"/>
              <a:t/>
            </a:r>
            <a:br>
              <a:rPr lang="ja-JP" altLang="en-US" sz="1000" dirty="0"/>
            </a:br>
            <a:endParaRPr lang="en-US" altLang="ja-JP" sz="1000" b="1" dirty="0" smtClean="0">
              <a:solidFill>
                <a:schemeClr val="tx1">
                  <a:lumMod val="65000"/>
                  <a:lumOff val="35000"/>
                </a:schemeClr>
              </a:solidFill>
              <a:latin typeface="AR P丸ゴシック体M" panose="020B0600010101010101" pitchFamily="50" charset="-128"/>
              <a:ea typeface="AR P丸ゴシック体M" panose="020B0600010101010101" pitchFamily="50" charset="-128"/>
            </a:endParaRPr>
          </a:p>
        </p:txBody>
      </p:sp>
      <p:sp>
        <p:nvSpPr>
          <p:cNvPr id="54" name="正方形/長方形 53"/>
          <p:cNvSpPr/>
          <p:nvPr/>
        </p:nvSpPr>
        <p:spPr>
          <a:xfrm>
            <a:off x="68184" y="818644"/>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高見島</a:t>
            </a:r>
          </a:p>
        </p:txBody>
      </p:sp>
      <p:sp>
        <p:nvSpPr>
          <p:cNvPr id="55" name="テキスト ボックス 54"/>
          <p:cNvSpPr txBox="1"/>
          <p:nvPr/>
        </p:nvSpPr>
        <p:spPr>
          <a:xfrm>
            <a:off x="2531270" y="850949"/>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多度津町観光</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協会</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zh-TW"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77</a:t>
            </a:r>
            <a:r>
              <a:rPr lang="en-US" altLang="zh-TW"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33</a:t>
            </a:r>
            <a:r>
              <a:rPr lang="en-US" altLang="zh-TW"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1116</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正方形/長方形 15"/>
          <p:cNvSpPr/>
          <p:nvPr/>
        </p:nvSpPr>
        <p:spPr>
          <a:xfrm>
            <a:off x="88728" y="3111957"/>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テキスト ボックス 16"/>
          <p:cNvSpPr txBox="1"/>
          <p:nvPr/>
        </p:nvSpPr>
        <p:spPr>
          <a:xfrm>
            <a:off x="2904138" y="3526989"/>
            <a:ext cx="3824046" cy="1938992"/>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佐柳と書いてさなぎと読みます。一説によると、足利義満が厳島参詣のおり強風にあい、この島に避難すると風が和らいだので「早い凪ぎ」だと呼んだのが由来だといわれています。古くは佐那岐・佐名木・佐奈木・真木・早凪などとも書かれていました。黒い小石で覆い、人形（ひとがた）を立てる「</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埋め墓</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」と、集落側に石塔を立てる「参り墓」に分けて弔う両墓制を行っており、長崎集落の埋め墓は全国的に珍しく、海岸沿いにあります。幕末には平田富蔵はじめ、数名の島民が勝海舟の咸臨丸の乗組員と</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なりました。</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また、坂本龍馬の海援隊の志士となった佐柳高次は、いろは丸航海長を勤めました</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みどころ</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両墓制、八幡</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神社</a:t>
            </a:r>
            <a:endPar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r>
              <a:rPr lang="ja-JP" altLang="en-US" sz="1000" dirty="0"/>
              <a:t/>
            </a:r>
            <a:br>
              <a:rPr lang="ja-JP" altLang="en-US" sz="1000" dirty="0"/>
            </a:br>
            <a:endParaRPr lang="en-US" altLang="ja-JP" sz="1000" b="1" dirty="0" smtClean="0">
              <a:latin typeface="AR P丸ゴシック体M" panose="020B0600010101010101" pitchFamily="50" charset="-128"/>
              <a:ea typeface="AR P丸ゴシック体M" panose="020B0600010101010101" pitchFamily="50" charset="-128"/>
            </a:endParaRPr>
          </a:p>
        </p:txBody>
      </p:sp>
      <p:sp>
        <p:nvSpPr>
          <p:cNvPr id="18" name="正方形/長方形 17"/>
          <p:cNvSpPr/>
          <p:nvPr/>
        </p:nvSpPr>
        <p:spPr>
          <a:xfrm>
            <a:off x="78456" y="3101099"/>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佐柳島</a:t>
            </a:r>
          </a:p>
        </p:txBody>
      </p:sp>
      <p:sp>
        <p:nvSpPr>
          <p:cNvPr id="19" name="テキスト ボックス 18"/>
          <p:cNvSpPr txBox="1"/>
          <p:nvPr/>
        </p:nvSpPr>
        <p:spPr>
          <a:xfrm>
            <a:off x="2541542" y="3133404"/>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多度津町</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観光協会　</a:t>
            </a:r>
            <a:r>
              <a:rPr lang="en-US" altLang="zh-TW"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77</a:t>
            </a:r>
            <a:r>
              <a:rPr lang="en-US" altLang="zh-TW"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33</a:t>
            </a:r>
            <a:r>
              <a:rPr lang="en-US" altLang="zh-TW"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1116</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正方形/長方形 19"/>
          <p:cNvSpPr/>
          <p:nvPr/>
        </p:nvSpPr>
        <p:spPr>
          <a:xfrm>
            <a:off x="88728" y="5395526"/>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正方形/長方形 21"/>
          <p:cNvSpPr/>
          <p:nvPr/>
        </p:nvSpPr>
        <p:spPr>
          <a:xfrm>
            <a:off x="78456" y="5384668"/>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JR</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四国</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多度津工場　</a:t>
            </a:r>
          </a:p>
        </p:txBody>
      </p:sp>
      <p:sp>
        <p:nvSpPr>
          <p:cNvPr id="23" name="テキスト ボックス 22"/>
          <p:cNvSpPr txBox="1"/>
          <p:nvPr/>
        </p:nvSpPr>
        <p:spPr>
          <a:xfrm>
            <a:off x="2541542" y="5416973"/>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0877-32-3201</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正方形/長方形 23"/>
          <p:cNvSpPr/>
          <p:nvPr/>
        </p:nvSpPr>
        <p:spPr>
          <a:xfrm>
            <a:off x="99000" y="7667348"/>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テキスト ボックス 24"/>
          <p:cNvSpPr txBox="1"/>
          <p:nvPr/>
        </p:nvSpPr>
        <p:spPr>
          <a:xfrm>
            <a:off x="2924682" y="8107684"/>
            <a:ext cx="3824046" cy="1631216"/>
          </a:xfrm>
          <a:prstGeom prst="rect">
            <a:avLst/>
          </a:prstGeom>
          <a:noFill/>
        </p:spPr>
        <p:txBody>
          <a:bodyPr wrap="square" rtlCol="0">
            <a:spAutoFit/>
          </a:bodyPr>
          <a:lstStyle/>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昭和</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22</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1947</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）年、宗道</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臣が多度津町</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において「人づくり」のための「行」として「少林寺拳法」を</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創始しました。</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金剛</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禅総本山少林寺では</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、「半ばは</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自己</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の幸せを　半ばは他人の幸せを」の教えをもとに、社会に役立つ人を一人でも多く育てるために、「少林寺拳法」で頼りになる自分をつくり</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自己確立</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err="1"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他</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者</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とお互いに</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授</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けあい</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、幸せに生きる道を目指して</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自他共楽</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err="1"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国内およそ</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1,500</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寺院では、子どもから高齢者まで世代を</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超えて</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親</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しまれていま</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多度津町</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にある</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本山</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では</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毎年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に禅</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の開祖である達磨大師を偲ぶ</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達磨</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祭</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を</a:t>
            </a:r>
            <a:r>
              <a:rPr lang="ja-JP" altLang="en-US" sz="1000" dirty="0" err="1"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開</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催したり、近年では、団体による見学の受入れも実施したりするなどして、一般の方も多く訪れています。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6" name="正方形/長方形 25"/>
          <p:cNvSpPr/>
          <p:nvPr/>
        </p:nvSpPr>
        <p:spPr>
          <a:xfrm>
            <a:off x="88728" y="7656490"/>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金剛禅総本山少林寺</a:t>
            </a:r>
          </a:p>
        </p:txBody>
      </p:sp>
      <p:sp>
        <p:nvSpPr>
          <p:cNvPr id="27" name="テキスト ボックス 26"/>
          <p:cNvSpPr txBox="1"/>
          <p:nvPr/>
        </p:nvSpPr>
        <p:spPr>
          <a:xfrm>
            <a:off x="2424223" y="7688795"/>
            <a:ext cx="4324505"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0877-33-1010</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9" name="テキスト ボックス 28"/>
          <p:cNvSpPr txBox="1"/>
          <p:nvPr/>
        </p:nvSpPr>
        <p:spPr>
          <a:xfrm>
            <a:off x="2904138" y="5820609"/>
            <a:ext cx="3824046" cy="1169551"/>
          </a:xfrm>
          <a:prstGeom prst="rect">
            <a:avLst/>
          </a:prstGeom>
          <a:noFill/>
        </p:spPr>
        <p:txBody>
          <a:bodyPr wrap="square" rtlCol="0">
            <a:spAutoFit/>
          </a:bodyPr>
          <a:lstStyle/>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明治</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22</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年に車両修繕工場としてスタートした</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JR</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四国多度津工場は、讃岐鉄道時代から現代に至るまでの、</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SL</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を始めとする様々な鉄道関連物も数多くあり、今なお車両点検及び修繕が行われている</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JR</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四国唯一の車両工場です。なかなか知ることができない多度津工場ですが、団体での工場見学を随時受け付けているほか、鉄道記念月（</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月）にはイベントを行い、一般公開をすることで、鉄道の世界を広く知ってもらう機会を設けています。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8" name="図 27" descr="少林寺"/>
          <p:cNvPicPr>
            <a:picLocks noGrp="1" noChangeAspect="1"/>
          </p:cNvPicPr>
          <p:nvPr isPhoto="1"/>
        </p:nvPicPr>
        <p:blipFill>
          <a:blip r:embed="rId6" cstate="print">
            <a:lum/>
            <a:extLst>
              <a:ext uri="{28A0092B-C50C-407E-A947-70E740481C1C}">
                <a14:useLocalDpi xmlns:a14="http://schemas.microsoft.com/office/drawing/2010/main" val="0"/>
              </a:ext>
            </a:extLst>
          </a:blip>
          <a:stretch>
            <a:fillRect/>
          </a:stretch>
        </p:blipFill>
        <p:spPr>
          <a:xfrm>
            <a:off x="204119" y="8087770"/>
            <a:ext cx="2558913" cy="1547613"/>
          </a:xfrm>
          <a:prstGeom prst="rect">
            <a:avLst/>
          </a:prstGeom>
        </p:spPr>
      </p:pic>
    </p:spTree>
    <p:extLst>
      <p:ext uri="{BB962C8B-B14F-4D97-AF65-F5344CB8AC3E}">
        <p14:creationId xmlns:p14="http://schemas.microsoft.com/office/powerpoint/2010/main" val="5875213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9463</TotalTime>
  <Words>1070</Words>
  <Application>Microsoft Office PowerPoint</Application>
  <PresentationFormat>A4 210 x 297 mm</PresentationFormat>
  <Paragraphs>35</Paragraphs>
  <Slides>2</Slides>
  <Notes>2</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2</vt:i4>
      </vt:variant>
    </vt:vector>
  </HeadingPairs>
  <TitlesOfParts>
    <vt:vector size="9" baseType="lpstr">
      <vt:lpstr>AR P丸ゴシック体M</vt:lpstr>
      <vt:lpstr>Meiryo UI</vt:lpstr>
      <vt:lpstr>ＭＳ Ｐゴシック</vt:lpstr>
      <vt:lpstr>Arial</vt:lpstr>
      <vt:lpstr>Calibri</vt:lpstr>
      <vt:lpstr>Calibri Light</vt:lpstr>
      <vt:lpstr>Office Theme</vt:lpstr>
      <vt:lpstr>PowerPoint プレゼンテーション</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SG10520のC20-5114</cp:lastModifiedBy>
  <cp:revision>609</cp:revision>
  <cp:lastPrinted>2020-09-23T02:50:41Z</cp:lastPrinted>
  <dcterms:created xsi:type="dcterms:W3CDTF">2016-09-21T05:42:48Z</dcterms:created>
  <dcterms:modified xsi:type="dcterms:W3CDTF">2020-09-23T02:54:09Z</dcterms:modified>
</cp:coreProperties>
</file>