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0" r:id="rId2"/>
    <p:sldId id="311" r:id="rId3"/>
    <p:sldId id="312" r:id="rId4"/>
  </p:sldIdLst>
  <p:sldSz cx="6858000" cy="9906000" type="A4"/>
  <p:notesSz cx="7102475" cy="10233025"/>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222" userDrawn="1">
          <p15:clr>
            <a:srgbClr val="A4A3A4"/>
          </p15:clr>
        </p15:guide>
        <p15:guide id="2" pos="2236"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9559" autoAdjust="0"/>
    <p:restoredTop sz="93915" autoAdjust="0"/>
  </p:normalViewPr>
  <p:slideViewPr>
    <p:cSldViewPr snapToGrid="0">
      <p:cViewPr>
        <p:scale>
          <a:sx n="66" d="100"/>
          <a:sy n="66" d="100"/>
        </p:scale>
        <p:origin x="2236" y="-620"/>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222"/>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3077739" cy="513430"/>
          </a:xfrm>
          <a:prstGeom prst="rect">
            <a:avLst/>
          </a:prstGeom>
        </p:spPr>
        <p:txBody>
          <a:bodyPr vert="horz" lIns="99039" tIns="49520" rIns="99039" bIns="49520" rtlCol="0"/>
          <a:lstStyle>
            <a:lvl1pPr algn="l">
              <a:defRPr sz="1300"/>
            </a:lvl1pPr>
          </a:lstStyle>
          <a:p>
            <a:endParaRPr kumimoji="1" lang="ja-JP" altLang="en-US"/>
          </a:p>
        </p:txBody>
      </p:sp>
      <p:sp>
        <p:nvSpPr>
          <p:cNvPr id="3" name="日付プレースホルダー 2"/>
          <p:cNvSpPr>
            <a:spLocks noGrp="1"/>
          </p:cNvSpPr>
          <p:nvPr>
            <p:ph type="dt" idx="1"/>
          </p:nvPr>
        </p:nvSpPr>
        <p:spPr>
          <a:xfrm>
            <a:off x="4023093" y="0"/>
            <a:ext cx="3077739" cy="513430"/>
          </a:xfrm>
          <a:prstGeom prst="rect">
            <a:avLst/>
          </a:prstGeom>
        </p:spPr>
        <p:txBody>
          <a:bodyPr vert="horz" lIns="99039" tIns="49520" rIns="99039" bIns="49520" rtlCol="0"/>
          <a:lstStyle>
            <a:lvl1pPr algn="r">
              <a:defRPr sz="1300"/>
            </a:lvl1pPr>
          </a:lstStyle>
          <a:p>
            <a:fld id="{E53FB852-AC8D-4BE2-92BE-7514230E7D89}" type="datetimeFigureOut">
              <a:rPr kumimoji="1" lang="ja-JP" altLang="en-US" smtClean="0"/>
              <a:t>2025/7/24</a:t>
            </a:fld>
            <a:endParaRPr kumimoji="1" lang="ja-JP" altLang="en-US"/>
          </a:p>
        </p:txBody>
      </p:sp>
      <p:sp>
        <p:nvSpPr>
          <p:cNvPr id="4" name="スライド イメージ プレースホルダー 3"/>
          <p:cNvSpPr>
            <a:spLocks noGrp="1" noRot="1" noChangeAspect="1"/>
          </p:cNvSpPr>
          <p:nvPr>
            <p:ph type="sldImg" idx="2"/>
          </p:nvPr>
        </p:nvSpPr>
        <p:spPr>
          <a:xfrm>
            <a:off x="2355850" y="1279525"/>
            <a:ext cx="2390775" cy="3454400"/>
          </a:xfrm>
          <a:prstGeom prst="rect">
            <a:avLst/>
          </a:prstGeom>
          <a:noFill/>
          <a:ln w="12700">
            <a:solidFill>
              <a:prstClr val="black"/>
            </a:solidFill>
          </a:ln>
        </p:spPr>
        <p:txBody>
          <a:bodyPr vert="horz" lIns="99039" tIns="49520" rIns="99039" bIns="49520" rtlCol="0" anchor="ctr"/>
          <a:lstStyle/>
          <a:p>
            <a:endParaRPr lang="ja-JP" altLang="en-US"/>
          </a:p>
        </p:txBody>
      </p:sp>
      <p:sp>
        <p:nvSpPr>
          <p:cNvPr id="5" name="ノート プレースホルダー 4"/>
          <p:cNvSpPr>
            <a:spLocks noGrp="1"/>
          </p:cNvSpPr>
          <p:nvPr>
            <p:ph type="body" sz="quarter" idx="3"/>
          </p:nvPr>
        </p:nvSpPr>
        <p:spPr>
          <a:xfrm>
            <a:off x="710249" y="4924644"/>
            <a:ext cx="5681980" cy="4029254"/>
          </a:xfrm>
          <a:prstGeom prst="rect">
            <a:avLst/>
          </a:prstGeom>
        </p:spPr>
        <p:txBody>
          <a:bodyPr vert="horz" lIns="99039" tIns="49520" rIns="99039" bIns="495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719598"/>
            <a:ext cx="3077739" cy="513428"/>
          </a:xfrm>
          <a:prstGeom prst="rect">
            <a:avLst/>
          </a:prstGeom>
        </p:spPr>
        <p:txBody>
          <a:bodyPr vert="horz" lIns="99039" tIns="49520" rIns="99039" bIns="49520"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4023093" y="9719598"/>
            <a:ext cx="3077739" cy="513428"/>
          </a:xfrm>
          <a:prstGeom prst="rect">
            <a:avLst/>
          </a:prstGeom>
        </p:spPr>
        <p:txBody>
          <a:bodyPr vert="horz" lIns="99039" tIns="49520" rIns="99039" bIns="49520"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355850" y="1279525"/>
            <a:ext cx="2390775" cy="345440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355850" y="1279525"/>
            <a:ext cx="2390775" cy="345440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355850" y="1279525"/>
            <a:ext cx="2390775" cy="345440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2885640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2025/7/24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2025/7/24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2025/7/24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2025/7/24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2025/7/24</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2025/7/24</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2025/7/24</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2025/7/24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2025/7/24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2025/7/24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2025/7/24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2025/7/24</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宇多津町</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1938992"/>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かつて日本有数の塩の産地として栄えた宇多津町の「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入浜式復元塩田」と、茅（かや）</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ぶき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屋根の釜屋で、瀬戸内海の海水を利用</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した昔ながらの塩づくり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体験が楽しめます。馬鍬（まぐわ）という道具を用い、砂をならす作業「浜引き」から、砂をろ過し濃度を濃くする「あげ水」など昔ながらの製法を体感できるのは貴重な経験です！釜屋横</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移設された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石造り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の水門</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「旧仲</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桝</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塩田水門</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も必見。また、うたづ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海ホタル館内では大型モニターを通して、塩づくりの歴史を分かりすく紹介しています。 </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ja-JP" sz="1000" dirty="0">
                <a:latin typeface="Meiryo UI" panose="020B0604030504040204" pitchFamily="50" charset="-128"/>
                <a:ea typeface="Meiryo UI" panose="020B0604030504040204" pitchFamily="50" charset="-128"/>
              </a:rPr>
              <a:t>●塩づくり体験は</a:t>
            </a:r>
            <a:r>
              <a:rPr lang="en-US" altLang="ja-JP" sz="1000" dirty="0">
                <a:latin typeface="Meiryo UI" panose="020B0604030504040204" pitchFamily="50" charset="-128"/>
                <a:ea typeface="Meiryo UI" panose="020B0604030504040204" pitchFamily="50" charset="-128"/>
              </a:rPr>
              <a:t>5</a:t>
            </a:r>
            <a:r>
              <a:rPr lang="ja-JP" altLang="ja-JP" sz="1000" dirty="0">
                <a:latin typeface="Meiryo UI" panose="020B0604030504040204" pitchFamily="50" charset="-128"/>
                <a:ea typeface="Meiryo UI" panose="020B0604030504040204" pitchFamily="50" charset="-128"/>
              </a:rPr>
              <a:t>名まで</a:t>
            </a:r>
            <a:r>
              <a:rPr lang="en-US" altLang="ja-JP" sz="1000" dirty="0">
                <a:latin typeface="Meiryo UI" panose="020B0604030504040204" pitchFamily="50" charset="-128"/>
                <a:ea typeface="Meiryo UI" panose="020B0604030504040204" pitchFamily="50" charset="-128"/>
              </a:rPr>
              <a:t>1</a:t>
            </a:r>
            <a:r>
              <a:rPr lang="ja-JP" altLang="ja-JP" sz="1000" dirty="0">
                <a:latin typeface="Meiryo UI" panose="020B0604030504040204" pitchFamily="50" charset="-128"/>
                <a:ea typeface="Meiryo UI" panose="020B0604030504040204" pitchFamily="50" charset="-128"/>
              </a:rPr>
              <a:t>回につき</a:t>
            </a:r>
            <a:r>
              <a:rPr lang="en-US" altLang="ja-JP" sz="1000" dirty="0">
                <a:latin typeface="Meiryo UI" panose="020B0604030504040204" pitchFamily="50" charset="-128"/>
                <a:ea typeface="Meiryo UI" panose="020B0604030504040204" pitchFamily="50" charset="-128"/>
              </a:rPr>
              <a:t>1,500</a:t>
            </a:r>
            <a:r>
              <a:rPr lang="ja-JP" altLang="ja-JP" sz="1000" dirty="0">
                <a:latin typeface="Meiryo UI" panose="020B0604030504040204" pitchFamily="50" charset="-128"/>
                <a:ea typeface="Meiryo UI" panose="020B0604030504040204" pitchFamily="50" charset="-128"/>
              </a:rPr>
              <a:t>円。</a:t>
            </a:r>
            <a:r>
              <a:rPr lang="en-US" altLang="ja-JP" sz="1000" dirty="0">
                <a:latin typeface="Meiryo UI" panose="020B0604030504040204" pitchFamily="50" charset="-128"/>
                <a:ea typeface="Meiryo UI" panose="020B0604030504040204" pitchFamily="50" charset="-128"/>
              </a:rPr>
              <a:t>5</a:t>
            </a:r>
            <a:r>
              <a:rPr lang="ja-JP" altLang="ja-JP" sz="1000" dirty="0">
                <a:latin typeface="Meiryo UI" panose="020B0604030504040204" pitchFamily="50" charset="-128"/>
                <a:ea typeface="Meiryo UI" panose="020B0604030504040204" pitchFamily="50" charset="-128"/>
              </a:rPr>
              <a:t>名以上は</a:t>
            </a:r>
            <a:r>
              <a:rPr lang="en-US" altLang="ja-JP" sz="1000" dirty="0">
                <a:latin typeface="Meiryo UI" panose="020B0604030504040204" pitchFamily="50" charset="-128"/>
                <a:ea typeface="Meiryo UI" panose="020B0604030504040204" pitchFamily="50" charset="-128"/>
              </a:rPr>
              <a:t>1</a:t>
            </a:r>
            <a:r>
              <a:rPr lang="ja-JP" altLang="ja-JP" sz="1000" dirty="0">
                <a:latin typeface="Meiryo UI" panose="020B0604030504040204" pitchFamily="50" charset="-128"/>
                <a:ea typeface="Meiryo UI" panose="020B0604030504040204" pitchFamily="50" charset="-128"/>
              </a:rPr>
              <a:t>名増えるごとに</a:t>
            </a:r>
            <a:r>
              <a:rPr lang="en-US" altLang="ja-JP" sz="1000" dirty="0">
                <a:latin typeface="Meiryo UI" panose="020B0604030504040204" pitchFamily="50" charset="-128"/>
                <a:ea typeface="Meiryo UI" panose="020B0604030504040204" pitchFamily="50" charset="-128"/>
              </a:rPr>
              <a:t>200</a:t>
            </a:r>
            <a:r>
              <a:rPr lang="ja-JP" altLang="ja-JP" sz="1000" dirty="0">
                <a:latin typeface="Meiryo UI" panose="020B0604030504040204" pitchFamily="50" charset="-128"/>
                <a:ea typeface="Meiryo UI" panose="020B0604030504040204" pitchFamily="50" charset="-128"/>
              </a:rPr>
              <a:t>円加算。所要時間約</a:t>
            </a:r>
            <a:r>
              <a:rPr lang="en-US" altLang="ja-JP" sz="1000" dirty="0">
                <a:latin typeface="Meiryo UI" panose="020B0604030504040204" pitchFamily="50" charset="-128"/>
                <a:ea typeface="Meiryo UI" panose="020B0604030504040204" pitchFamily="50" charset="-128"/>
              </a:rPr>
              <a:t>90</a:t>
            </a:r>
            <a:r>
              <a:rPr lang="ja-JP" altLang="ja-JP" sz="1000" dirty="0">
                <a:latin typeface="Meiryo UI" panose="020B0604030504040204" pitchFamily="50" charset="-128"/>
                <a:ea typeface="Meiryo UI" panose="020B0604030504040204" pitchFamily="50" charset="-128"/>
              </a:rPr>
              <a:t>分（</a:t>
            </a:r>
            <a:r>
              <a:rPr lang="en-US" altLang="ja-JP" sz="1000" dirty="0">
                <a:latin typeface="Meiryo UI" panose="020B0604030504040204" pitchFamily="50" charset="-128"/>
                <a:ea typeface="Meiryo UI" panose="020B0604030504040204" pitchFamily="50" charset="-128"/>
              </a:rPr>
              <a:t>13</a:t>
            </a:r>
            <a:r>
              <a:rPr lang="ja-JP" altLang="ja-JP" sz="1000" dirty="0">
                <a:latin typeface="Meiryo UI" panose="020B0604030504040204" pitchFamily="50" charset="-128"/>
                <a:ea typeface="Meiryo UI" panose="020B0604030504040204" pitchFamily="50" charset="-128"/>
              </a:rPr>
              <a:t>時</a:t>
            </a:r>
            <a:r>
              <a:rPr lang="en-US" altLang="ja-JP" sz="1000" dirty="0">
                <a:latin typeface="Meiryo UI" panose="020B0604030504040204" pitchFamily="50" charset="-128"/>
                <a:ea typeface="Meiryo UI" panose="020B0604030504040204" pitchFamily="50" charset="-128"/>
              </a:rPr>
              <a:t>30</a:t>
            </a:r>
            <a:r>
              <a:rPr lang="ja-JP" altLang="ja-JP" sz="1000" dirty="0">
                <a:latin typeface="Meiryo UI" panose="020B0604030504040204" pitchFamily="50" charset="-128"/>
                <a:ea typeface="Meiryo UI" panose="020B0604030504040204" pitchFamily="50" charset="-128"/>
              </a:rPr>
              <a:t>分～</a:t>
            </a:r>
            <a:r>
              <a:rPr lang="en-US" altLang="ja-JP" sz="1000" dirty="0">
                <a:latin typeface="Meiryo UI" panose="020B0604030504040204" pitchFamily="50" charset="-128"/>
                <a:ea typeface="Meiryo UI" panose="020B0604030504040204" pitchFamily="50" charset="-128"/>
              </a:rPr>
              <a:t>15</a:t>
            </a:r>
            <a:r>
              <a:rPr lang="ja-JP" altLang="ja-JP" sz="1000" dirty="0">
                <a:latin typeface="Meiryo UI" panose="020B0604030504040204" pitchFamily="50" charset="-128"/>
                <a:ea typeface="Meiryo UI" panose="020B0604030504040204" pitchFamily="50" charset="-128"/>
              </a:rPr>
              <a:t>時）。一週間前までの要予約。</a:t>
            </a:r>
          </a:p>
          <a:p>
            <a:pPr algn="just"/>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入浜式塩田作業体験</a:t>
            </a: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うたづ海ホタル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0877-49-0860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4046" cy="178510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瀬戸内海に沈む美しい夕陽や瀬戸大橋のライトアップが楽しめる絶好のロケーションが自慢のスポット。「恋人の聖地」に認定されておりデートスポットとしても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人気</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があります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。総面積</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5.6ha</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の園内には、複合施設の「うたづ海ホタル」、家族連れに好評の「遊具広場＆芝生広場」、塩づくり体験ができる「復元塩田」などがあり、海沿いには遊歩道も整備されて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います。また、夏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うたづアロハナイト</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が催され、瀬戸の夕暮れをバックに華麗な</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フラダンスを楽しむことができます。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●うたづ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海ホタル</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海のみえるカフェレストラン、特産品販売コーナー</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FM</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スタジオ</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、映像資料コーナー</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など</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●復元</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塩田</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昔ながら</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の塩づくり体験が楽しめます。（下記参照）</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うたづ臨海公園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うたづ海ホタル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0877-49-0860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9" name="図 18"/>
          <p:cNvPicPr>
            <a:picLocks noChangeAspect="1"/>
          </p:cNvPicPr>
          <p:nvPr/>
        </p:nvPicPr>
        <p:blipFill>
          <a:blip r:embed="rId3"/>
          <a:stretch>
            <a:fillRect/>
          </a:stretch>
        </p:blipFill>
        <p:spPr>
          <a:xfrm>
            <a:off x="194009" y="1312370"/>
            <a:ext cx="2611641" cy="2241511"/>
          </a:xfrm>
          <a:prstGeom prst="rect">
            <a:avLst/>
          </a:prstGeom>
        </p:spPr>
      </p:pic>
      <p:pic>
        <p:nvPicPr>
          <p:cNvPr id="20" name="図 19"/>
          <p:cNvPicPr>
            <a:picLocks noChangeAspect="1"/>
          </p:cNvPicPr>
          <p:nvPr/>
        </p:nvPicPr>
        <p:blipFill>
          <a:blip r:embed="rId4"/>
          <a:stretch>
            <a:fillRect/>
          </a:stretch>
        </p:blipFill>
        <p:spPr>
          <a:xfrm>
            <a:off x="181310" y="4243670"/>
            <a:ext cx="2710128" cy="2237063"/>
          </a:xfrm>
          <a:prstGeom prst="rect">
            <a:avLst/>
          </a:prstGeom>
        </p:spPr>
      </p:pic>
      <p:sp>
        <p:nvSpPr>
          <p:cNvPr id="21" name="正方形/長方形 20"/>
          <p:cNvSpPr/>
          <p:nvPr/>
        </p:nvSpPr>
        <p:spPr>
          <a:xfrm>
            <a:off x="99000" y="677432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四国水族館</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テキスト ボックス 21"/>
          <p:cNvSpPr txBox="1"/>
          <p:nvPr/>
        </p:nvSpPr>
        <p:spPr>
          <a:xfrm>
            <a:off x="2531270" y="677103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0877-49-4590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2891438" y="7275762"/>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水の中を歩いているようなアーティスティックな空間と水槽展示で、大人も満喫できる水族館。太平洋と瀬戸内海、四国を代表する清流の水景を再現し、そこで実際に生息する生き物の姿を間近に鑑賞することができます。１日３回開催される大人気の「イルカプレイングタイム」は、手を伸ばせば届きそうな距離でイルカが泳ぎ、瀬戸内海をバックに飛び上がる姿は必見。館内や屋外にはアートなスペースや作品が点在し、「映える（ばえる）」写真が撮れることでも人気です。</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5"/>
          <a:stretch>
            <a:fillRect/>
          </a:stretch>
        </p:blipFill>
        <p:spPr>
          <a:xfrm>
            <a:off x="706175" y="7159634"/>
            <a:ext cx="1567816" cy="2350221"/>
          </a:xfrm>
          <a:prstGeom prst="rect">
            <a:avLst/>
          </a:prstGeom>
        </p:spPr>
      </p:pic>
      <p:sp>
        <p:nvSpPr>
          <p:cNvPr id="24" name="テキスト ボックス 23"/>
          <p:cNvSpPr txBox="1"/>
          <p:nvPr/>
        </p:nvSpPr>
        <p:spPr>
          <a:xfrm>
            <a:off x="2939810" y="9244922"/>
            <a:ext cx="3824046" cy="246221"/>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画像提供：四国水族館</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宇多津町</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61401" y="3771625"/>
            <a:ext cx="3824046"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番札所。奈良時代に高僧・行基が開創した。弘法大師が本尊を刻み、厄除けの誓願を行ったことから、厄除けうたづ大師として信仰を集めるように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なりました。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真言宗と時宗の両宗を奉ずる四国札所唯一の寺。</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106283" y="313998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郷照寺（四国霊場</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第</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78</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番</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札所）</a:t>
            </a:r>
          </a:p>
        </p:txBody>
      </p:sp>
      <p:sp>
        <p:nvSpPr>
          <p:cNvPr id="55" name="テキスト ボックス 54"/>
          <p:cNvSpPr txBox="1"/>
          <p:nvPr/>
        </p:nvSpPr>
        <p:spPr>
          <a:xfrm>
            <a:off x="2625251" y="320252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0877-49-0710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811685" y="5902123"/>
            <a:ext cx="3824046" cy="1477328"/>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宇多津</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古街（こまち）は</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中世以降に港町として繁栄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エリア</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、由緒ある神社仏閣や、古い日本家屋の「町家」が作られ、それが今</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も残っています。四国</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八十八ヵ所霊場の第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番札所「郷照寺」があること</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お遍路さんの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姿もよく見られます。「</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郷照寺」の他にも、三角屋根の洋館が特徴的な「倉の館三角邸（さんかくてい）」、遷座</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年の歴史をもつ「宇夫階</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うぶしな</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神社」など、歴史や文化を感じさせる建物が数多く建ち並んで</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います。古街</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の道路はエリアの雰囲気に合わせて燻しレンガを使って整備されており、またコンパクトな規模で起伏もないことから</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、徒歩での散策もおススメです。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106283" y="5422123"/>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宇多津古街（街並み）</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9" name="テキスト ボックス 18"/>
          <p:cNvSpPr txBox="1"/>
          <p:nvPr/>
        </p:nvSpPr>
        <p:spPr>
          <a:xfrm>
            <a:off x="2531270" y="5468216"/>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宇多津町まちづくり課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0877-49-8009</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3955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823484" y="8065833"/>
            <a:ext cx="3824046" cy="1169551"/>
          </a:xfrm>
          <a:prstGeom prst="rect">
            <a:avLst/>
          </a:prstGeom>
          <a:noFill/>
        </p:spPr>
        <p:txBody>
          <a:bodyPr wrap="square" rtlCol="0">
            <a:spAutoFit/>
          </a:bodyPr>
          <a:lstStyle/>
          <a:p>
            <a:pPr algn="just"/>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宇夫階神社の創建は紀元前と古く、今の場所に移ってからも</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1,200</a:t>
            </a:r>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年以上が経過している。出雲大社に祀られている「因幡の白兎」で名高い大国主神（おおくにぬしのみこと）をその本名である大己貴命（おおなむちのみこと）として祀って</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ます</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本殿は伊勢神宮の外宮である多賀宮正殿を拝戴したもので、伊勢神宮正殿の建築様式と同じ神明造りとなっており</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さらに、</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a:t>
            </a:r>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殿裏</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高さ</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5.5</a:t>
            </a:r>
            <a:r>
              <a:rPr lang="ja-JP" altLang="ja-JP"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、直径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ja-JP"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300</a:t>
            </a:r>
            <a:r>
              <a:rPr lang="ja-JP" altLang="ja-JP"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ｔ</a:t>
            </a:r>
            <a:r>
              <a:rPr lang="ja-JP"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の巨石があり、古代より信仰の対象としてあがめられて</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ました</a:t>
            </a:r>
            <a:r>
              <a:rPr lang="ja-JP"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99000" y="7683041"/>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宇夫階神社　</a:t>
            </a:r>
          </a:p>
        </p:txBody>
      </p:sp>
      <p:sp>
        <p:nvSpPr>
          <p:cNvPr id="23" name="テキスト ボックス 22"/>
          <p:cNvSpPr txBox="1"/>
          <p:nvPr/>
        </p:nvSpPr>
        <p:spPr>
          <a:xfrm>
            <a:off x="2531270" y="775767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0877-49-0805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1" name="図 30"/>
          <p:cNvPicPr>
            <a:picLocks noChangeAspect="1"/>
          </p:cNvPicPr>
          <p:nvPr/>
        </p:nvPicPr>
        <p:blipFill>
          <a:blip r:embed="rId3"/>
          <a:stretch>
            <a:fillRect/>
          </a:stretch>
        </p:blipFill>
        <p:spPr>
          <a:xfrm>
            <a:off x="178472" y="8043041"/>
            <a:ext cx="2543471" cy="1695984"/>
          </a:xfrm>
          <a:prstGeom prst="rect">
            <a:avLst/>
          </a:prstGeom>
        </p:spPr>
      </p:pic>
      <p:pic>
        <p:nvPicPr>
          <p:cNvPr id="29" name="図 28"/>
          <p:cNvPicPr>
            <a:picLocks noChangeAspect="1"/>
          </p:cNvPicPr>
          <p:nvPr/>
        </p:nvPicPr>
        <p:blipFill>
          <a:blip r:embed="rId4"/>
          <a:stretch>
            <a:fillRect/>
          </a:stretch>
        </p:blipFill>
        <p:spPr>
          <a:xfrm>
            <a:off x="147654" y="3592752"/>
            <a:ext cx="2605105" cy="1559165"/>
          </a:xfrm>
          <a:prstGeom prst="rect">
            <a:avLst/>
          </a:prstGeom>
        </p:spPr>
      </p:pic>
      <p:sp>
        <p:nvSpPr>
          <p:cNvPr id="32" name="テキスト ボックス 31"/>
          <p:cNvSpPr txBox="1"/>
          <p:nvPr/>
        </p:nvSpPr>
        <p:spPr>
          <a:xfrm>
            <a:off x="2924682" y="1301606"/>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黄金色に輝く高さ</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158</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の展望タワーで、宇多津町の街並みから瀬戸内海、瀬戸大橋まで</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360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度一望できる、宇多津町のシンボル。展望デッキの「天空のアクアリウム ソラキン」では、金魚や熱帯魚がまるで上空を舞っているように見える優雅なアート空間を楽しむことができるほか、併設の屋内型施設「プレイパーク」では、子ども向けのボールプールや大型バルーン遊具などのアトラクションがあり、カップルやファミリーに人気の施設です。</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正方形/長方形 33"/>
          <p:cNvSpPr/>
          <p:nvPr/>
        </p:nvSpPr>
        <p:spPr>
          <a:xfrm>
            <a:off x="106283" y="839865"/>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ゴールドタワー</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33" name="テキスト ボックス 32"/>
          <p:cNvSpPr txBox="1"/>
          <p:nvPr/>
        </p:nvSpPr>
        <p:spPr>
          <a:xfrm>
            <a:off x="2531270" y="863167"/>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kumimoji="1"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0877-49-7070</a:t>
            </a:r>
            <a:endParaRPr kumimoji="1" lang="ja-JP" altLang="en-US" sz="14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5"/>
          <a:stretch>
            <a:fillRect/>
          </a:stretch>
        </p:blipFill>
        <p:spPr>
          <a:xfrm>
            <a:off x="147654" y="5782123"/>
            <a:ext cx="2520216" cy="1680144"/>
          </a:xfrm>
          <a:prstGeom prst="rect">
            <a:avLst/>
          </a:prstGeom>
        </p:spPr>
      </p:pic>
      <p:pic>
        <p:nvPicPr>
          <p:cNvPr id="3" name="図 2"/>
          <p:cNvPicPr>
            <a:picLocks noChangeAspect="1"/>
          </p:cNvPicPr>
          <p:nvPr/>
        </p:nvPicPr>
        <p:blipFill>
          <a:blip r:embed="rId6"/>
          <a:stretch>
            <a:fillRect/>
          </a:stretch>
        </p:blipFill>
        <p:spPr>
          <a:xfrm>
            <a:off x="178472" y="1226462"/>
            <a:ext cx="2234354" cy="1675765"/>
          </a:xfrm>
          <a:prstGeom prst="rect">
            <a:avLst/>
          </a:prstGeom>
        </p:spPr>
      </p:pic>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宇多津町</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Meiryo UI" panose="020B0604030504040204" pitchFamily="50" charset="-128"/>
              <a:ea typeface="AR P丸ゴシック体M" panose="020B0600010101010101"/>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34954" y="4378573"/>
            <a:ext cx="3824046" cy="861774"/>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大橋を眺める絶景スポットで日本夜景遺産にも登録されて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車で気軽にアクセス</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でき、展望</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台からは海へと続くダイナミックな瀬戸大橋や街を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眺めることができます。結婚式場の敷地内にあり、また「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恋人の聖地」にも認定</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されて</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いることから</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展望台のフェンスにはカップルたちがかけた「誓いの鍵」がいっぱい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には桜の名所</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として多くの人で賑わいます。</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78456" y="3799595"/>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聖通寺山山頂・展望台　</a:t>
            </a:r>
          </a:p>
        </p:txBody>
      </p:sp>
      <p:sp>
        <p:nvSpPr>
          <p:cNvPr id="55" name="テキスト ボックス 54"/>
          <p:cNvSpPr txBox="1"/>
          <p:nvPr/>
        </p:nvSpPr>
        <p:spPr>
          <a:xfrm>
            <a:off x="2541542" y="3849456"/>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サン・アンジェリーナ</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0877-46-2000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 name="図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697" y="4273323"/>
            <a:ext cx="2628289" cy="2176604"/>
          </a:xfrm>
          <a:prstGeom prst="rect">
            <a:avLst/>
          </a:prstGeom>
        </p:spPr>
      </p:pic>
      <p:pic>
        <p:nvPicPr>
          <p:cNvPr id="16" name="図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697" y="1634576"/>
            <a:ext cx="2543471" cy="1534129"/>
          </a:xfrm>
          <a:prstGeom prst="rect">
            <a:avLst/>
          </a:prstGeom>
        </p:spPr>
      </p:pic>
      <p:sp>
        <p:nvSpPr>
          <p:cNvPr id="17" name="正方形/長方形 16"/>
          <p:cNvSpPr/>
          <p:nvPr/>
        </p:nvSpPr>
        <p:spPr>
          <a:xfrm>
            <a:off x="54598" y="882942"/>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青ノ山山頂・展望台</a:t>
            </a:r>
          </a:p>
        </p:txBody>
      </p:sp>
      <p:sp>
        <p:nvSpPr>
          <p:cNvPr id="18" name="テキスト ボックス 17"/>
          <p:cNvSpPr txBox="1"/>
          <p:nvPr/>
        </p:nvSpPr>
        <p:spPr>
          <a:xfrm>
            <a:off x="2284523" y="893481"/>
            <a:ext cx="4324505"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宇多津町まちづくり課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0877-49-8009</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テキスト ボックス 18"/>
          <p:cNvSpPr txBox="1"/>
          <p:nvPr/>
        </p:nvSpPr>
        <p:spPr>
          <a:xfrm>
            <a:off x="2934954" y="1556443"/>
            <a:ext cx="3824046" cy="1015663"/>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青ノ山</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は標高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224</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の山で、頂上の展望台から瀬戸大橋と瀬戸内海に浮かぶ島々、宇多津の市街地を見渡せる絶景</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スポットです。頂上は広々としていて、芝生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広場や遊具、遊歩</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道があることから、</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ピクニック</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にも最適です。また、古墳時代後期に造られたとみられる「青ノ山山頂古墳群」もあり古代ロマンを感じることもできます。さらに、春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には桜の名所としても知られ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、夕景・夜景</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スポットとしても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人気</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があります。</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062245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9286</TotalTime>
  <Words>1204</Words>
  <Application>Microsoft Office PowerPoint</Application>
  <PresentationFormat>A4 210 x 297 mm</PresentationFormat>
  <Paragraphs>39</Paragraphs>
  <Slides>3</Slides>
  <Notes>3</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3</vt:i4>
      </vt:variant>
    </vt:vector>
  </HeadingPairs>
  <TitlesOfParts>
    <vt:vector size="10" baseType="lpstr">
      <vt:lpstr>AR P丸ゴシック体M</vt: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SG10520のC20-1283</cp:lastModifiedBy>
  <cp:revision>599</cp:revision>
  <cp:lastPrinted>2025-07-24T10:55:28Z</cp:lastPrinted>
  <dcterms:created xsi:type="dcterms:W3CDTF">2016-09-21T05:42:48Z</dcterms:created>
  <dcterms:modified xsi:type="dcterms:W3CDTF">2025-07-24T11:05:35Z</dcterms:modified>
</cp:coreProperties>
</file>