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
  </p:notesMasterIdLst>
  <p:sldIdLst>
    <p:sldId id="315" r:id="rId2"/>
    <p:sldId id="311" r:id="rId3"/>
    <p:sldId id="314" r:id="rId4"/>
  </p:sldIdLst>
  <p:sldSz cx="6858000" cy="9906000" type="A4"/>
  <p:notesSz cx="6735763" cy="9866313"/>
  <p:defaultTex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 uri="{2D200454-40CA-4A62-9FC3-DE9A4176ACB9}">
      <p15:notesGuideLst xmlns:p15="http://schemas.microsoft.com/office/powerpoint/2012/main">
        <p15:guide id="1" orient="horz" pos="3107" userDrawn="1">
          <p15:clr>
            <a:srgbClr val="A4A3A4"/>
          </p15:clr>
        </p15:guide>
        <p15:guide id="2" pos="2121"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yasuko hotta" initials="yh"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E68B15"/>
    <a:srgbClr val="E26F5A"/>
    <a:srgbClr val="EAE0CD"/>
    <a:srgbClr val="532476"/>
    <a:srgbClr val="660033"/>
    <a:srgbClr val="E7E7FF"/>
    <a:srgbClr val="A66CD2"/>
    <a:srgbClr val="5C005C"/>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574" autoAdjust="0"/>
    <p:restoredTop sz="93915" autoAdjust="0"/>
  </p:normalViewPr>
  <p:slideViewPr>
    <p:cSldViewPr snapToGrid="0">
      <p:cViewPr varScale="1">
        <p:scale>
          <a:sx n="60" d="100"/>
          <a:sy n="60" d="100"/>
        </p:scale>
        <p:origin x="2658" y="84"/>
      </p:cViewPr>
      <p:guideLst>
        <p:guide orient="horz" pos="3120"/>
        <p:guide pos="2160"/>
      </p:guideLst>
    </p:cSldViewPr>
  </p:slideViewPr>
  <p:outlineViewPr>
    <p:cViewPr>
      <p:scale>
        <a:sx n="33" d="100"/>
        <a:sy n="33" d="100"/>
      </p:scale>
      <p:origin x="0" y="0"/>
    </p:cViewPr>
  </p:outlineViewPr>
  <p:notesTextViewPr>
    <p:cViewPr>
      <p:scale>
        <a:sx n="150" d="100"/>
        <a:sy n="150" d="100"/>
      </p:scale>
      <p:origin x="0" y="0"/>
    </p:cViewPr>
  </p:notesTextViewPr>
  <p:sorterViewPr>
    <p:cViewPr>
      <p:scale>
        <a:sx n="40" d="100"/>
        <a:sy n="40" d="100"/>
      </p:scale>
      <p:origin x="0" y="0"/>
    </p:cViewPr>
  </p:sorterViewPr>
  <p:notesViewPr>
    <p:cSldViewPr snapToGrid="0" showGuides="1">
      <p:cViewPr varScale="1">
        <p:scale>
          <a:sx n="50" d="100"/>
          <a:sy n="50" d="100"/>
        </p:scale>
        <p:origin x="-2964" y="-108"/>
      </p:cViewPr>
      <p:guideLst>
        <p:guide orient="horz" pos="3107"/>
        <p:guide pos="212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commentAuthors" Target="commentAuthors.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1" y="1"/>
            <a:ext cx="2918831" cy="495030"/>
          </a:xfrm>
          <a:prstGeom prst="rect">
            <a:avLst/>
          </a:prstGeom>
        </p:spPr>
        <p:txBody>
          <a:bodyPr vert="horz" lIns="94853" tIns="47427" rIns="94853" bIns="47427" rtlCol="0"/>
          <a:lstStyle>
            <a:lvl1pPr algn="l">
              <a:defRPr sz="1300"/>
            </a:lvl1pPr>
          </a:lstStyle>
          <a:p>
            <a:endParaRPr kumimoji="1" lang="ja-JP" altLang="en-US"/>
          </a:p>
        </p:txBody>
      </p:sp>
      <p:sp>
        <p:nvSpPr>
          <p:cNvPr id="3" name="日付プレースホルダー 2"/>
          <p:cNvSpPr>
            <a:spLocks noGrp="1"/>
          </p:cNvSpPr>
          <p:nvPr>
            <p:ph type="dt" idx="1"/>
          </p:nvPr>
        </p:nvSpPr>
        <p:spPr>
          <a:xfrm>
            <a:off x="3815374" y="1"/>
            <a:ext cx="2918831" cy="495030"/>
          </a:xfrm>
          <a:prstGeom prst="rect">
            <a:avLst/>
          </a:prstGeom>
        </p:spPr>
        <p:txBody>
          <a:bodyPr vert="horz" lIns="94853" tIns="47427" rIns="94853" bIns="47427" rtlCol="0"/>
          <a:lstStyle>
            <a:lvl1pPr algn="r">
              <a:defRPr sz="1300"/>
            </a:lvl1pPr>
          </a:lstStyle>
          <a:p>
            <a:fld id="{E53FB852-AC8D-4BE2-92BE-7514230E7D89}" type="datetimeFigureOut">
              <a:rPr kumimoji="1" lang="ja-JP" altLang="en-US" smtClean="0"/>
              <a:t>2018/3/27</a:t>
            </a:fld>
            <a:endParaRPr kumimoji="1" lang="ja-JP" altLang="en-US"/>
          </a:p>
        </p:txBody>
      </p:sp>
      <p:sp>
        <p:nvSpPr>
          <p:cNvPr id="4" name="スライド イメージ プレースホルダー 3"/>
          <p:cNvSpPr>
            <a:spLocks noGrp="1" noRot="1" noChangeAspect="1"/>
          </p:cNvSpPr>
          <p:nvPr>
            <p:ph type="sldImg" idx="2"/>
          </p:nvPr>
        </p:nvSpPr>
        <p:spPr>
          <a:xfrm>
            <a:off x="2216150" y="1233488"/>
            <a:ext cx="2303463" cy="3330575"/>
          </a:xfrm>
          <a:prstGeom prst="rect">
            <a:avLst/>
          </a:prstGeom>
          <a:noFill/>
          <a:ln w="12700">
            <a:solidFill>
              <a:prstClr val="black"/>
            </a:solidFill>
          </a:ln>
        </p:spPr>
        <p:txBody>
          <a:bodyPr vert="horz" lIns="94853" tIns="47427" rIns="94853" bIns="47427" rtlCol="0" anchor="ctr"/>
          <a:lstStyle/>
          <a:p>
            <a:endParaRPr lang="ja-JP" altLang="en-US"/>
          </a:p>
        </p:txBody>
      </p:sp>
      <p:sp>
        <p:nvSpPr>
          <p:cNvPr id="5" name="ノート プレースホルダー 4"/>
          <p:cNvSpPr>
            <a:spLocks noGrp="1"/>
          </p:cNvSpPr>
          <p:nvPr>
            <p:ph type="body" sz="quarter" idx="3"/>
          </p:nvPr>
        </p:nvSpPr>
        <p:spPr>
          <a:xfrm>
            <a:off x="673577" y="4748164"/>
            <a:ext cx="5388610" cy="3884861"/>
          </a:xfrm>
          <a:prstGeom prst="rect">
            <a:avLst/>
          </a:prstGeom>
        </p:spPr>
        <p:txBody>
          <a:bodyPr vert="horz" lIns="94853" tIns="47427" rIns="94853" bIns="47427"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1" y="9371285"/>
            <a:ext cx="2918831" cy="495028"/>
          </a:xfrm>
          <a:prstGeom prst="rect">
            <a:avLst/>
          </a:prstGeom>
        </p:spPr>
        <p:txBody>
          <a:bodyPr vert="horz" lIns="94853" tIns="47427" rIns="94853" bIns="47427" rtlCol="0" anchor="b"/>
          <a:lstStyle>
            <a:lvl1pPr algn="l">
              <a:defRPr sz="1300"/>
            </a:lvl1pPr>
          </a:lstStyle>
          <a:p>
            <a:endParaRPr kumimoji="1" lang="ja-JP" altLang="en-US"/>
          </a:p>
        </p:txBody>
      </p:sp>
      <p:sp>
        <p:nvSpPr>
          <p:cNvPr id="7" name="スライド番号プレースホルダー 6"/>
          <p:cNvSpPr>
            <a:spLocks noGrp="1"/>
          </p:cNvSpPr>
          <p:nvPr>
            <p:ph type="sldNum" sz="quarter" idx="5"/>
          </p:nvPr>
        </p:nvSpPr>
        <p:spPr>
          <a:xfrm>
            <a:off x="3815374" y="9371285"/>
            <a:ext cx="2918831" cy="495028"/>
          </a:xfrm>
          <a:prstGeom prst="rect">
            <a:avLst/>
          </a:prstGeom>
        </p:spPr>
        <p:txBody>
          <a:bodyPr vert="horz" lIns="94853" tIns="47427" rIns="94853" bIns="47427" rtlCol="0" anchor="b"/>
          <a:lstStyle>
            <a:lvl1pPr algn="r">
              <a:defRPr sz="1300"/>
            </a:lvl1pPr>
          </a:lstStyle>
          <a:p>
            <a:fld id="{128E5E13-3B2F-4DA8-B91F-A72A0592898E}" type="slidenum">
              <a:rPr kumimoji="1" lang="ja-JP" altLang="en-US" smtClean="0"/>
              <a:t>‹#›</a:t>
            </a:fld>
            <a:endParaRPr kumimoji="1" lang="ja-JP" altLang="en-US"/>
          </a:p>
        </p:txBody>
      </p:sp>
    </p:spTree>
    <p:extLst>
      <p:ext uri="{BB962C8B-B14F-4D97-AF65-F5344CB8AC3E}">
        <p14:creationId xmlns:p14="http://schemas.microsoft.com/office/powerpoint/2010/main" val="2362280424"/>
      </p:ext>
    </p:extLst>
  </p:cSld>
  <p:clrMap bg1="lt1" tx1="dk1" bg2="lt2" tx2="dk2" accent1="accent1" accent2="accent2" accent3="accent3" accent4="accent4" accent5="accent5" accent6="accent6" hlink="hlink" folHlink="folHlink"/>
  <p:notesStyle>
    <a:lvl1pPr marL="0" algn="l" defTabSz="1075334" rtl="0" eaLnBrk="1" latinLnBrk="0" hangingPunct="1">
      <a:defRPr kumimoji="1" sz="1411" kern="1200">
        <a:solidFill>
          <a:schemeClr val="tx1"/>
        </a:solidFill>
        <a:latin typeface="+mn-lt"/>
        <a:ea typeface="+mn-ea"/>
        <a:cs typeface="+mn-cs"/>
      </a:defRPr>
    </a:lvl1pPr>
    <a:lvl2pPr marL="537667" algn="l" defTabSz="1075334" rtl="0" eaLnBrk="1" latinLnBrk="0" hangingPunct="1">
      <a:defRPr kumimoji="1" sz="1411" kern="1200">
        <a:solidFill>
          <a:schemeClr val="tx1"/>
        </a:solidFill>
        <a:latin typeface="+mn-lt"/>
        <a:ea typeface="+mn-ea"/>
        <a:cs typeface="+mn-cs"/>
      </a:defRPr>
    </a:lvl2pPr>
    <a:lvl3pPr marL="1075334" algn="l" defTabSz="1075334" rtl="0" eaLnBrk="1" latinLnBrk="0" hangingPunct="1">
      <a:defRPr kumimoji="1" sz="1411" kern="1200">
        <a:solidFill>
          <a:schemeClr val="tx1"/>
        </a:solidFill>
        <a:latin typeface="+mn-lt"/>
        <a:ea typeface="+mn-ea"/>
        <a:cs typeface="+mn-cs"/>
      </a:defRPr>
    </a:lvl3pPr>
    <a:lvl4pPr marL="1613002" algn="l" defTabSz="1075334" rtl="0" eaLnBrk="1" latinLnBrk="0" hangingPunct="1">
      <a:defRPr kumimoji="1" sz="1411" kern="1200">
        <a:solidFill>
          <a:schemeClr val="tx1"/>
        </a:solidFill>
        <a:latin typeface="+mn-lt"/>
        <a:ea typeface="+mn-ea"/>
        <a:cs typeface="+mn-cs"/>
      </a:defRPr>
    </a:lvl4pPr>
    <a:lvl5pPr marL="2150669" algn="l" defTabSz="1075334" rtl="0" eaLnBrk="1" latinLnBrk="0" hangingPunct="1">
      <a:defRPr kumimoji="1" sz="1411" kern="1200">
        <a:solidFill>
          <a:schemeClr val="tx1"/>
        </a:solidFill>
        <a:latin typeface="+mn-lt"/>
        <a:ea typeface="+mn-ea"/>
        <a:cs typeface="+mn-cs"/>
      </a:defRPr>
    </a:lvl5pPr>
    <a:lvl6pPr marL="2688336" algn="l" defTabSz="1075334" rtl="0" eaLnBrk="1" latinLnBrk="0" hangingPunct="1">
      <a:defRPr kumimoji="1" sz="1411" kern="1200">
        <a:solidFill>
          <a:schemeClr val="tx1"/>
        </a:solidFill>
        <a:latin typeface="+mn-lt"/>
        <a:ea typeface="+mn-ea"/>
        <a:cs typeface="+mn-cs"/>
      </a:defRPr>
    </a:lvl6pPr>
    <a:lvl7pPr marL="3226003" algn="l" defTabSz="1075334" rtl="0" eaLnBrk="1" latinLnBrk="0" hangingPunct="1">
      <a:defRPr kumimoji="1" sz="1411" kern="1200">
        <a:solidFill>
          <a:schemeClr val="tx1"/>
        </a:solidFill>
        <a:latin typeface="+mn-lt"/>
        <a:ea typeface="+mn-ea"/>
        <a:cs typeface="+mn-cs"/>
      </a:defRPr>
    </a:lvl7pPr>
    <a:lvl8pPr marL="3763670" algn="l" defTabSz="1075334" rtl="0" eaLnBrk="1" latinLnBrk="0" hangingPunct="1">
      <a:defRPr kumimoji="1" sz="1411" kern="1200">
        <a:solidFill>
          <a:schemeClr val="tx1"/>
        </a:solidFill>
        <a:latin typeface="+mn-lt"/>
        <a:ea typeface="+mn-ea"/>
        <a:cs typeface="+mn-cs"/>
      </a:defRPr>
    </a:lvl8pPr>
    <a:lvl9pPr marL="4301338" algn="l" defTabSz="1075334" rtl="0" eaLnBrk="1" latinLnBrk="0" hangingPunct="1">
      <a:defRPr kumimoji="1"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216150" y="1233488"/>
            <a:ext cx="2303463" cy="3330575"/>
          </a:xfrm>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128E5E13-3B2F-4DA8-B91F-A72A0592898E}" type="slidenum">
              <a:rPr kumimoji="1" lang="ja-JP" altLang="en-US" smtClean="0"/>
              <a:t>2</a:t>
            </a:fld>
            <a:endParaRPr kumimoji="1" lang="ja-JP" altLang="en-US"/>
          </a:p>
        </p:txBody>
      </p:sp>
    </p:spTree>
    <p:extLst>
      <p:ext uri="{BB962C8B-B14F-4D97-AF65-F5344CB8AC3E}">
        <p14:creationId xmlns:p14="http://schemas.microsoft.com/office/powerpoint/2010/main" val="15365773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216150" y="1233488"/>
            <a:ext cx="2303463" cy="3330575"/>
          </a:xfrm>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128E5E13-3B2F-4DA8-B91F-A72A0592898E}" type="slidenum">
              <a:rPr kumimoji="1" lang="ja-JP" altLang="en-US" smtClean="0"/>
              <a:t>3</a:t>
            </a:fld>
            <a:endParaRPr kumimoji="1" lang="ja-JP" altLang="en-US"/>
          </a:p>
        </p:txBody>
      </p:sp>
    </p:spTree>
    <p:extLst>
      <p:ext uri="{BB962C8B-B14F-4D97-AF65-F5344CB8AC3E}">
        <p14:creationId xmlns:p14="http://schemas.microsoft.com/office/powerpoint/2010/main" val="1695731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ja-JP" altLang="en-US" smtClean="0"/>
              <a:t>マスター タイトルの書式設定</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ja-JP" altLang="en-US" smtClean="0"/>
              <a:t>マスター サブタイトルの書式設定</a:t>
            </a:r>
            <a:endParaRPr lang="en-US" dirty="0"/>
          </a:p>
        </p:txBody>
      </p:sp>
      <p:sp>
        <p:nvSpPr>
          <p:cNvPr id="4" name="Date Placeholder 3"/>
          <p:cNvSpPr>
            <a:spLocks noGrp="1"/>
          </p:cNvSpPr>
          <p:nvPr>
            <p:ph type="dt" sz="half" idx="10"/>
          </p:nvPr>
        </p:nvSpPr>
        <p:spPr/>
        <p:txBody>
          <a:bodyPr/>
          <a:lstStyle/>
          <a:p>
            <a:fld id="{12F23E28-79F0-42B5-8075-53E165C7C07D}" type="datetime1">
              <a:rPr kumimoji="1" lang="ja-JP" altLang="en-US" smtClean="0"/>
              <a:t>2018/3/27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963565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D4740E3F-1E18-45E6-A54F-BD989A534E35}" type="datetime1">
              <a:rPr kumimoji="1" lang="ja-JP" altLang="en-US" smtClean="0"/>
              <a:t>2018/3/27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811407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F616FF3C-DDDA-4208-A3E1-2B9C8AEC1A91}" type="datetime1">
              <a:rPr kumimoji="1" lang="ja-JP" altLang="en-US" smtClean="0"/>
              <a:t>2018/3/27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361822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Date Placeholder 4"/>
          <p:cNvSpPr>
            <a:spLocks noGrp="1"/>
          </p:cNvSpPr>
          <p:nvPr>
            <p:ph type="dt" sz="half" idx="10"/>
          </p:nvPr>
        </p:nvSpPr>
        <p:spPr/>
        <p:txBody>
          <a:bodyPr/>
          <a:lstStyle/>
          <a:p>
            <a:fld id="{6CFA69E7-F654-4DF7-BFE5-D297B214CA40}" type="datetime1">
              <a:rPr kumimoji="1" lang="ja-JP" altLang="en-US" smtClean="0"/>
              <a:t>2018/3/27</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469790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4" name="Content Placeholder 3"/>
          <p:cNvSpPr>
            <a:spLocks noGrp="1"/>
          </p:cNvSpPr>
          <p:nvPr>
            <p:ph sz="half" idx="2"/>
          </p:nvPr>
        </p:nvSpPr>
        <p:spPr>
          <a:xfrm>
            <a:off x="472381" y="3618442"/>
            <a:ext cx="2901255"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3471863" y="3618442"/>
            <a:ext cx="2915543"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Date Placeholder 6"/>
          <p:cNvSpPr>
            <a:spLocks noGrp="1"/>
          </p:cNvSpPr>
          <p:nvPr>
            <p:ph type="dt" sz="half" idx="10"/>
          </p:nvPr>
        </p:nvSpPr>
        <p:spPr/>
        <p:txBody>
          <a:bodyPr/>
          <a:lstStyle/>
          <a:p>
            <a:fld id="{97C7E281-65EF-4EE0-B7A0-6D77EA0F5BE0}" type="datetime1">
              <a:rPr kumimoji="1" lang="ja-JP" altLang="en-US" smtClean="0"/>
              <a:t>2018/3/27</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1812739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Date Placeholder 2"/>
          <p:cNvSpPr>
            <a:spLocks noGrp="1"/>
          </p:cNvSpPr>
          <p:nvPr>
            <p:ph type="dt" sz="half" idx="10"/>
          </p:nvPr>
        </p:nvSpPr>
        <p:spPr/>
        <p:txBody>
          <a:bodyPr/>
          <a:lstStyle/>
          <a:p>
            <a:fld id="{C68215F4-27BC-472B-B4B6-32657E9514FA}" type="datetime1">
              <a:rPr kumimoji="1" lang="ja-JP" altLang="en-US" smtClean="0"/>
              <a:t>2018/3/27</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6662534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977045-156E-4CBC-888E-01E61B1C5EDF}" type="datetime1">
              <a:rPr kumimoji="1" lang="ja-JP" altLang="en-US" smtClean="0"/>
              <a:t>2018/3/27</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4415835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2B09962-96E0-4204-93BF-8610E8FF6B91}" type="datetime1">
              <a:rPr kumimoji="1" lang="ja-JP" altLang="en-US" smtClean="0"/>
              <a:t>2018/3/27</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559320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ja-JP" altLang="en-US" smtClean="0"/>
              <a:t>図を追加</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E302CD4-8FD0-417B-9154-A08E73CC74F8}" type="datetime1">
              <a:rPr kumimoji="1" lang="ja-JP" altLang="en-US" smtClean="0"/>
              <a:t>2018/3/27</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518260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C6671943-8DA9-42C4-A93A-22EA1ECC9E5E}" type="datetime1">
              <a:rPr kumimoji="1" lang="ja-JP" altLang="en-US" smtClean="0"/>
              <a:t>2018/3/27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1034518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299984CB-965F-4A81-A74B-87F7223A7E4A}" type="datetime1">
              <a:rPr kumimoji="1" lang="ja-JP" altLang="en-US" smtClean="0"/>
              <a:t>2018/3/27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455340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narHorz">
          <a:fgClr>
            <a:schemeClr val="bg1"/>
          </a:fgClr>
          <a:bgClr>
            <a:schemeClr val="bg1"/>
          </a:bgClr>
        </a:patt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69F5773-5DFD-47E5-AA03-BD9E1CA36698}" type="datetime1">
              <a:rPr kumimoji="1" lang="ja-JP" altLang="en-US" smtClean="0"/>
              <a:t>2018/3/27</a:t>
            </a:fld>
            <a:endParaRPr kumimoji="1" lang="ja-JP" alt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73547589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defTabSz="685800" rtl="0" eaLnBrk="1" latinLnBrk="0" hangingPunct="1">
        <a:lnSpc>
          <a:spcPct val="90000"/>
        </a:lnSpc>
        <a:spcBef>
          <a:spcPct val="0"/>
        </a:spcBef>
        <a:buNone/>
        <a:defRPr kumimoji="1"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p:bodyStyle>
    <p:otherStyle>
      <a:defPPr>
        <a:defRPr lang="en-US"/>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10.jpg"/><Relationship Id="rId4" Type="http://schemas.openxmlformats.org/officeDocument/2006/relationships/image" Target="../media/image9.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ー 3"/>
          <p:cNvSpPr>
            <a:spLocks noGrp="1"/>
          </p:cNvSpPr>
          <p:nvPr>
            <p:ph type="sldNum" sz="quarter" idx="12"/>
          </p:nvPr>
        </p:nvSpPr>
        <p:spPr/>
        <p:txBody>
          <a:bodyPr/>
          <a:lstStyle/>
          <a:p>
            <a:fld id="{F962ED8D-A12D-492A-845C-91F405FD06BD}" type="slidenum">
              <a:rPr kumimoji="1" lang="ja-JP" altLang="en-US" smtClean="0"/>
              <a:t>1</a:t>
            </a:fld>
            <a:endParaRPr kumimoji="1" lang="ja-JP" altLang="en-US"/>
          </a:p>
        </p:txBody>
      </p:sp>
      <p:sp>
        <p:nvSpPr>
          <p:cNvPr id="5" name="正方形/長方形 4"/>
          <p:cNvSpPr/>
          <p:nvPr/>
        </p:nvSpPr>
        <p:spPr>
          <a:xfrm>
            <a:off x="88728" y="3803335"/>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テキスト ボックス 5"/>
          <p:cNvSpPr txBox="1"/>
          <p:nvPr/>
        </p:nvSpPr>
        <p:spPr>
          <a:xfrm>
            <a:off x="2914410" y="4243670"/>
            <a:ext cx="3813774" cy="1015663"/>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瀬戸大橋を望む絶好の地に、日本画の巨匠・東山魁夷画伯の版画作品を中心に約</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350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点を収蔵しています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。東山</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画伯の祖父が坂出市櫃石島出身で</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あることから、櫃石島を望む沙弥地区に建てられた美術館。</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ご遺族</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より寄贈された版画作品や貴重な資料が展示・保管</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され、展示室</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の階段を降りれば、その色を魁夷が提唱したという瀬戸大橋と青い海が広がっています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。設計</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は建築家・谷口吉生氏によるものです。</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7" name="正方形/長方形 6"/>
          <p:cNvSpPr/>
          <p:nvPr/>
        </p:nvSpPr>
        <p:spPr>
          <a:xfrm>
            <a:off x="78456" y="3792476"/>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東山魁夷せとうち美術館　</a:t>
            </a:r>
          </a:p>
        </p:txBody>
      </p:sp>
      <p:sp>
        <p:nvSpPr>
          <p:cNvPr id="8" name="テキスト ボックス 7"/>
          <p:cNvSpPr txBox="1"/>
          <p:nvPr/>
        </p:nvSpPr>
        <p:spPr>
          <a:xfrm>
            <a:off x="2541542" y="3824781"/>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0877-44-1333</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9" name="正方形/長方形 8"/>
          <p:cNvSpPr/>
          <p:nvPr/>
        </p:nvSpPr>
        <p:spPr>
          <a:xfrm>
            <a:off x="88728" y="6767726"/>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 name="テキスト ボックス 9"/>
          <p:cNvSpPr txBox="1"/>
          <p:nvPr/>
        </p:nvSpPr>
        <p:spPr>
          <a:xfrm>
            <a:off x="2914410" y="7208061"/>
            <a:ext cx="3813774" cy="1169551"/>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弘法・智証両大師の</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開基、四国</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霊場</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八十八ヶ所第</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81</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番札所</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弘</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仁</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6</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815</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年）弘法大師（空海）が、白峯山中に如意宝珠を埋め、閼伽井（あかい）を掘り、堂を建立したと伝えられて</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います。境内には、保元の乱に敗れて坂出に配流され、９年間の滞在ののち崩御した第７５代崇徳天皇の御陵もあり菩提寺でもあります。県道</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鴨川・五色台線から白峯寺へ入る途中に</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ある石造り</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の塔は「白峯寺十三重塔」で、崇徳上皇の供養塔とも伝えられ、国指定の重要文化</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財。</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1" name="正方形/長方形 10"/>
          <p:cNvSpPr/>
          <p:nvPr/>
        </p:nvSpPr>
        <p:spPr>
          <a:xfrm>
            <a:off x="78456" y="6756867"/>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四国霊場</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第</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81</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番</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札所白峯寺　</a:t>
            </a:r>
          </a:p>
        </p:txBody>
      </p:sp>
      <p:sp>
        <p:nvSpPr>
          <p:cNvPr id="12" name="テキスト ボックス 11"/>
          <p:cNvSpPr txBox="1"/>
          <p:nvPr/>
        </p:nvSpPr>
        <p:spPr>
          <a:xfrm>
            <a:off x="2541542" y="6789172"/>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0877-47-0305</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3" name="正方形/長方形 12"/>
          <p:cNvSpPr/>
          <p:nvPr/>
        </p:nvSpPr>
        <p:spPr>
          <a:xfrm>
            <a:off x="78456" y="872035"/>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4" name="テキスト ボックス 13"/>
          <p:cNvSpPr txBox="1"/>
          <p:nvPr/>
        </p:nvSpPr>
        <p:spPr>
          <a:xfrm>
            <a:off x="2904138" y="1312370"/>
            <a:ext cx="3824046" cy="1631216"/>
          </a:xfrm>
          <a:prstGeom prst="rect">
            <a:avLst/>
          </a:prstGeom>
          <a:noFill/>
        </p:spPr>
        <p:txBody>
          <a:bodyPr wrap="square" rtlCol="0">
            <a:spAutoFit/>
          </a:bodyPr>
          <a:lstStyle/>
          <a:p>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瀬戸大橋建設に関する資料を展示した瀬戸大橋記念館、吊</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橋や斜長橋をかたどった噴水、芝生広場、こども広場などがあります。瀬戸大橋架橋記念博覧会（瀬戸大橋博</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'88/</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四国）の会場跡地を整備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した海浜</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公園</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。サッカー場</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が</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4</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面とれる球技場やターゲットバードゴルフ場も</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整備されて</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います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。また、彫刻家</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流政之氏のパブリックアートに加えて</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108m</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の高さから</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360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度のパノラマ眺望で瀬戸内海を楽しめる回転式展望タワーの「瀬戸大橋タワー</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」も隣接しています。</a:t>
            </a:r>
            <a:endPar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さら</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、瀬戸内国際芸術祭の会場でもある沙弥島とも陸続きで、園内には、藤本修三「八人九脚」、ターニャ・プレミンガー「階層・地層・層」などの屋外作品もご覧いただけます。</a:t>
            </a:r>
            <a:endPar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5" name="正方形/長方形 14"/>
          <p:cNvSpPr/>
          <p:nvPr/>
        </p:nvSpPr>
        <p:spPr>
          <a:xfrm>
            <a:off x="68184" y="861176"/>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瀬戸大橋記念公園</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16" name="テキスト ボックス 15"/>
          <p:cNvSpPr txBox="1"/>
          <p:nvPr/>
        </p:nvSpPr>
        <p:spPr>
          <a:xfrm>
            <a:off x="2531270" y="893481"/>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0877-45-2344</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0" name="正方形/長方形 19"/>
          <p:cNvSpPr/>
          <p:nvPr/>
        </p:nvSpPr>
        <p:spPr>
          <a:xfrm>
            <a:off x="99000" y="86020"/>
            <a:ext cx="6660000" cy="540000"/>
          </a:xfrm>
          <a:prstGeom prst="rect">
            <a:avLst/>
          </a:prstGeom>
          <a:solidFill>
            <a:srgbClr val="FF99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おすすめ観光スポット　</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坂出市</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21" name="図 2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2847" y="1281850"/>
            <a:ext cx="2618627" cy="2233802"/>
          </a:xfrm>
          <a:prstGeom prst="rect">
            <a:avLst/>
          </a:prstGeom>
        </p:spPr>
      </p:pic>
      <p:pic>
        <p:nvPicPr>
          <p:cNvPr id="22" name="図 2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3585" y="4250381"/>
            <a:ext cx="2597890" cy="2209602"/>
          </a:xfrm>
          <a:prstGeom prst="rect">
            <a:avLst/>
          </a:prstGeom>
        </p:spPr>
      </p:pic>
      <p:pic>
        <p:nvPicPr>
          <p:cNvPr id="23" name="図 2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6045" y="7208061"/>
            <a:ext cx="2597889" cy="2220790"/>
          </a:xfrm>
          <a:prstGeom prst="rect">
            <a:avLst/>
          </a:prstGeom>
        </p:spPr>
      </p:pic>
    </p:spTree>
    <p:extLst>
      <p:ext uri="{BB962C8B-B14F-4D97-AF65-F5344CB8AC3E}">
        <p14:creationId xmlns:p14="http://schemas.microsoft.com/office/powerpoint/2010/main" val="28532009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 name="スライド番号プレースホルダー 5"/>
          <p:cNvSpPr txBox="1">
            <a:spLocks/>
          </p:cNvSpPr>
          <p:nvPr/>
        </p:nvSpPr>
        <p:spPr>
          <a:xfrm>
            <a:off x="-2541" y="9372623"/>
            <a:ext cx="520700" cy="527403"/>
          </a:xfrm>
          <a:prstGeom prst="rect">
            <a:avLst/>
          </a:prstGeom>
        </p:spPr>
        <p:txBody>
          <a:bodyPr vert="horz" lIns="91440" tIns="45720" rIns="91440" bIns="45720" rtlCol="0" anchor="ctr"/>
          <a:lstStyle>
            <a:defPPr>
              <a:defRPr lang="ja-JP"/>
            </a:defPPr>
            <a:lvl1pPr marL="0" algn="r" defTabSz="1075334" rtl="0" eaLnBrk="1" latinLnBrk="0" hangingPunct="1">
              <a:defRPr kumimoji="1" sz="900" kern="1200">
                <a:solidFill>
                  <a:schemeClr val="tx1">
                    <a:tint val="75000"/>
                  </a:schemeClr>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ctr"/>
            <a:endParaRPr lang="ja-JP" altLang="en-US" sz="1400" dirty="0"/>
          </a:p>
        </p:txBody>
      </p:sp>
      <p:sp>
        <p:nvSpPr>
          <p:cNvPr id="229" name="正方形/長方形 228"/>
          <p:cNvSpPr/>
          <p:nvPr/>
        </p:nvSpPr>
        <p:spPr>
          <a:xfrm>
            <a:off x="99000" y="86020"/>
            <a:ext cx="6660000" cy="540000"/>
          </a:xfrm>
          <a:prstGeom prst="rect">
            <a:avLst/>
          </a:prstGeom>
          <a:solidFill>
            <a:srgbClr val="FF99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おすすめ観光スポット　</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坂出市</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2" name="正方形/長方形 51"/>
          <p:cNvSpPr/>
          <p:nvPr/>
        </p:nvSpPr>
        <p:spPr>
          <a:xfrm>
            <a:off x="78456" y="829502"/>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3" name="テキスト ボックス 52"/>
          <p:cNvSpPr txBox="1"/>
          <p:nvPr/>
        </p:nvSpPr>
        <p:spPr>
          <a:xfrm>
            <a:off x="2904138" y="1269838"/>
            <a:ext cx="3824046" cy="1169551"/>
          </a:xfrm>
          <a:prstGeom prst="rect">
            <a:avLst/>
          </a:prstGeom>
          <a:noFill/>
        </p:spPr>
        <p:txBody>
          <a:bodyPr wrap="square" rtlCol="0">
            <a:spAutoFit/>
          </a:bodyPr>
          <a:lstStyle/>
          <a:p>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素材</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の良さをどこまで引っ張り出せるかに</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こだわった、昼時</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時間のみという、恐らく県内で一番営業時間の短いうどん</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屋。これ</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もお客さんに出来たての麺を味わって欲しいという店主の強いこだわり</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から、昭和</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5</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年より受け継いだ伝統と経験で気温や湿度</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など、毎日</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変</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わる環境</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の中</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で、どの</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割合がベストなのかを追及</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し、練り方</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、寝かし（熟成）押さえ方、延ばし方、ゆで方などを 考えて</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作っています。</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営業時間</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11:30</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12:30</a:t>
            </a:r>
          </a:p>
        </p:txBody>
      </p:sp>
      <p:sp>
        <p:nvSpPr>
          <p:cNvPr id="54" name="正方形/長方形 53"/>
          <p:cNvSpPr/>
          <p:nvPr/>
        </p:nvSpPr>
        <p:spPr>
          <a:xfrm>
            <a:off x="68184" y="818644"/>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日の出製麺所　</a:t>
            </a:r>
          </a:p>
        </p:txBody>
      </p:sp>
      <p:sp>
        <p:nvSpPr>
          <p:cNvPr id="55" name="テキスト ボックス 54"/>
          <p:cNvSpPr txBox="1"/>
          <p:nvPr/>
        </p:nvSpPr>
        <p:spPr>
          <a:xfrm>
            <a:off x="2531270" y="850949"/>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0877-46-3882</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0" name="正方形/長方形 19"/>
          <p:cNvSpPr/>
          <p:nvPr/>
        </p:nvSpPr>
        <p:spPr>
          <a:xfrm>
            <a:off x="88728" y="3069426"/>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1" name="テキスト ボックス 20"/>
          <p:cNvSpPr txBox="1"/>
          <p:nvPr/>
        </p:nvSpPr>
        <p:spPr>
          <a:xfrm>
            <a:off x="2914410" y="3509762"/>
            <a:ext cx="3824046" cy="400110"/>
          </a:xfrm>
          <a:prstGeom prst="rect">
            <a:avLst/>
          </a:prstGeom>
          <a:noFill/>
        </p:spPr>
        <p:txBody>
          <a:bodyPr wrap="square" rtlCol="0">
            <a:spAutoFit/>
          </a:bodyPr>
          <a:lstStyle/>
          <a:p>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古い作りの店構え</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と目</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の前ののどかな田園風景がすばらしい。</a:t>
            </a:r>
          </a:p>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天気のいい日は表に座って“青空の下で食べるうどん”に浸ってみたい。</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2" name="正方形/長方形 21"/>
          <p:cNvSpPr/>
          <p:nvPr/>
        </p:nvSpPr>
        <p:spPr>
          <a:xfrm>
            <a:off x="78456" y="3058568"/>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がもううどん　</a:t>
            </a:r>
          </a:p>
        </p:txBody>
      </p:sp>
      <p:sp>
        <p:nvSpPr>
          <p:cNvPr id="23" name="テキスト ボックス 22"/>
          <p:cNvSpPr txBox="1"/>
          <p:nvPr/>
        </p:nvSpPr>
        <p:spPr>
          <a:xfrm>
            <a:off x="2541542" y="3090873"/>
            <a:ext cx="4196914" cy="307777"/>
          </a:xfrm>
          <a:prstGeom prst="rect">
            <a:avLst/>
          </a:prstGeom>
          <a:noFill/>
        </p:spPr>
        <p:txBody>
          <a:bodyPr wrap="square" rtlCol="0">
            <a:spAutoFit/>
          </a:bodyPr>
          <a:lstStyle/>
          <a:p>
            <a:pPr algn="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0877-48-0409</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8" name="正方形/長方形 27"/>
          <p:cNvSpPr/>
          <p:nvPr/>
        </p:nvSpPr>
        <p:spPr>
          <a:xfrm>
            <a:off x="109272" y="5334567"/>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9" name="テキスト ボックス 28"/>
          <p:cNvSpPr txBox="1"/>
          <p:nvPr/>
        </p:nvSpPr>
        <p:spPr>
          <a:xfrm>
            <a:off x="2934954" y="5774903"/>
            <a:ext cx="3824046" cy="1015663"/>
          </a:xfrm>
          <a:prstGeom prst="rect">
            <a:avLst/>
          </a:prstGeom>
          <a:noFill/>
        </p:spPr>
        <p:txBody>
          <a:bodyPr wrap="square" rtlCol="0">
            <a:spAutoFit/>
          </a:bodyPr>
          <a:lstStyle/>
          <a:p>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八十場の霊泉のすぐ隣にある</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、江戸時代から続く創業</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200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余年の八十八名物「清水屋」のところてん（</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250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円）でちょっとブレイクを</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「辛子・酢・しょう油」「</a:t>
            </a:r>
            <a:r>
              <a:rPr lang="ja-JP" altLang="en-US" sz="1000" dirty="0" err="1"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きな</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粉・黒みつ」「胡麻だれ」など食べ方も様々。</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店内</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には、悪魚</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の毒で倒れた</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88</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人の兵士が、この水を飲んでよみがえったという「讃留霊王（さるれおう）の悪魚退治伝説」を解説したパネルもあります。 </a:t>
            </a:r>
            <a:endParaRPr lang="ja-JP" altLang="en-US" sz="1000" b="1"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30" name="正方形/長方形 29"/>
          <p:cNvSpPr/>
          <p:nvPr/>
        </p:nvSpPr>
        <p:spPr>
          <a:xfrm>
            <a:off x="99000" y="5323709"/>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八十八名物ところてん　清水屋　</a:t>
            </a:r>
          </a:p>
        </p:txBody>
      </p:sp>
      <p:sp>
        <p:nvSpPr>
          <p:cNvPr id="31" name="テキスト ボックス 30"/>
          <p:cNvSpPr txBox="1"/>
          <p:nvPr/>
        </p:nvSpPr>
        <p:spPr>
          <a:xfrm>
            <a:off x="2284918" y="5356014"/>
            <a:ext cx="4474082"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0877-46-1505 </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32" name="正方形/長方形 31"/>
          <p:cNvSpPr/>
          <p:nvPr/>
        </p:nvSpPr>
        <p:spPr>
          <a:xfrm>
            <a:off x="119544" y="7617022"/>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3" name="テキスト ボックス 32"/>
          <p:cNvSpPr txBox="1"/>
          <p:nvPr/>
        </p:nvSpPr>
        <p:spPr>
          <a:xfrm>
            <a:off x="2945226" y="8057358"/>
            <a:ext cx="3803502" cy="861774"/>
          </a:xfrm>
          <a:prstGeom prst="rect">
            <a:avLst/>
          </a:prstGeom>
          <a:noFill/>
        </p:spPr>
        <p:txBody>
          <a:bodyPr wrap="square" rtlCol="0">
            <a:spAutoFit/>
          </a:bodyPr>
          <a:lstStyle/>
          <a:p>
            <a:pPr algn="just"/>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魚市場</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に隣接した海鮮食堂</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で、瀬戸内</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で採れた旬の魚介類を</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お楽しみいただけます。なかでも、漁師丼・タワー天丼・海鮮丼がおススメ。また、鮮魚</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のお土産・お惣菜の</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販売所、お土産コーナーも併設。日曜日</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には、模擬せり、本マグロの解体ショーなどのイベントを</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行って</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い</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ます。</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ホームページ</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等で開催日・時間をご確認ください。</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34" name="正方形/長方形 33"/>
          <p:cNvSpPr/>
          <p:nvPr/>
        </p:nvSpPr>
        <p:spPr>
          <a:xfrm>
            <a:off x="109272" y="7606164"/>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いただきさんの海鮮食堂</a:t>
            </a:r>
          </a:p>
        </p:txBody>
      </p:sp>
      <p:sp>
        <p:nvSpPr>
          <p:cNvPr id="35" name="テキスト ボックス 34"/>
          <p:cNvSpPr txBox="1"/>
          <p:nvPr/>
        </p:nvSpPr>
        <p:spPr>
          <a:xfrm>
            <a:off x="2572358" y="7638469"/>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0877-46-1310</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3" name="図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0724" y="1248490"/>
            <a:ext cx="2606918" cy="1558505"/>
          </a:xfrm>
          <a:prstGeom prst="rect">
            <a:avLst/>
          </a:prstGeom>
        </p:spPr>
      </p:pic>
      <p:pic>
        <p:nvPicPr>
          <p:cNvPr id="4" name="図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2756" y="3486301"/>
            <a:ext cx="2619321" cy="1598022"/>
          </a:xfrm>
          <a:prstGeom prst="rect">
            <a:avLst/>
          </a:prstGeom>
        </p:spPr>
      </p:pic>
      <p:pic>
        <p:nvPicPr>
          <p:cNvPr id="5" name="図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7741" y="5774903"/>
            <a:ext cx="2578347" cy="1573109"/>
          </a:xfrm>
          <a:prstGeom prst="rect">
            <a:avLst/>
          </a:prstGeom>
        </p:spPr>
      </p:pic>
      <p:pic>
        <p:nvPicPr>
          <p:cNvPr id="6" name="図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4235" y="8036011"/>
            <a:ext cx="2595917" cy="1598026"/>
          </a:xfrm>
          <a:prstGeom prst="rect">
            <a:avLst/>
          </a:prstGeom>
        </p:spPr>
      </p:pic>
    </p:spTree>
    <p:extLst>
      <p:ext uri="{BB962C8B-B14F-4D97-AF65-F5344CB8AC3E}">
        <p14:creationId xmlns:p14="http://schemas.microsoft.com/office/powerpoint/2010/main" val="5875213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 name="スライド番号プレースホルダー 5"/>
          <p:cNvSpPr txBox="1">
            <a:spLocks/>
          </p:cNvSpPr>
          <p:nvPr/>
        </p:nvSpPr>
        <p:spPr>
          <a:xfrm>
            <a:off x="-2541" y="9372623"/>
            <a:ext cx="520700" cy="527403"/>
          </a:xfrm>
          <a:prstGeom prst="rect">
            <a:avLst/>
          </a:prstGeom>
        </p:spPr>
        <p:txBody>
          <a:bodyPr vert="horz" lIns="91440" tIns="45720" rIns="91440" bIns="45720" rtlCol="0" anchor="ctr"/>
          <a:lstStyle>
            <a:defPPr>
              <a:defRPr lang="ja-JP"/>
            </a:defPPr>
            <a:lvl1pPr marL="0" algn="r" defTabSz="1075334" rtl="0" eaLnBrk="1" latinLnBrk="0" hangingPunct="1">
              <a:defRPr kumimoji="1" sz="900" kern="1200">
                <a:solidFill>
                  <a:schemeClr val="tx1">
                    <a:tint val="75000"/>
                  </a:schemeClr>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ctr"/>
            <a:endParaRPr lang="ja-JP" altLang="en-US" sz="1400" dirty="0"/>
          </a:p>
        </p:txBody>
      </p:sp>
      <p:sp>
        <p:nvSpPr>
          <p:cNvPr id="229" name="正方形/長方形 228"/>
          <p:cNvSpPr/>
          <p:nvPr/>
        </p:nvSpPr>
        <p:spPr>
          <a:xfrm>
            <a:off x="99000" y="86020"/>
            <a:ext cx="6660000" cy="540000"/>
          </a:xfrm>
          <a:prstGeom prst="rect">
            <a:avLst/>
          </a:prstGeom>
          <a:solidFill>
            <a:srgbClr val="FF99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おすすめ観光スポット　</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坂出市</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2" name="正方形/長方形 51"/>
          <p:cNvSpPr/>
          <p:nvPr/>
        </p:nvSpPr>
        <p:spPr>
          <a:xfrm>
            <a:off x="78456" y="829502"/>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3" name="テキスト ボックス 52"/>
          <p:cNvSpPr txBox="1"/>
          <p:nvPr/>
        </p:nvSpPr>
        <p:spPr>
          <a:xfrm>
            <a:off x="2904138" y="1269838"/>
            <a:ext cx="3824046" cy="707886"/>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その名の通り、滝のすぐ横に不動明王が祀られており</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、昔</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から修験道の場所として滝行を行っていたと伝わっています。サヌカイトも採れる城山ならではのゴツゴツした岩肌からは、訪れた人を圧倒するほどの太古からのエネルギーを受け取ることができます。</a:t>
            </a:r>
            <a:endPar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4" name="正方形/長方形 53"/>
          <p:cNvSpPr/>
          <p:nvPr/>
        </p:nvSpPr>
        <p:spPr>
          <a:xfrm>
            <a:off x="68184" y="818644"/>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城山不動の滝</a:t>
            </a:r>
          </a:p>
        </p:txBody>
      </p:sp>
      <p:sp>
        <p:nvSpPr>
          <p:cNvPr id="55" name="テキスト ボックス 54"/>
          <p:cNvSpPr txBox="1"/>
          <p:nvPr/>
        </p:nvSpPr>
        <p:spPr>
          <a:xfrm>
            <a:off x="2254102" y="850949"/>
            <a:ext cx="4474082" cy="307777"/>
          </a:xfrm>
          <a:prstGeom prst="rect">
            <a:avLst/>
          </a:prstGeom>
          <a:noFill/>
        </p:spPr>
        <p:txBody>
          <a:bodyPr wrap="square" rtlCol="0">
            <a:spAutoFit/>
          </a:bodyPr>
          <a:lstStyle/>
          <a:p>
            <a:pPr algn="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zh-CN"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坂出市観光案</a:t>
            </a:r>
            <a:r>
              <a:rPr lang="zh-CN"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内所</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0877-45-1122</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6" name="正方形/長方形 15"/>
          <p:cNvSpPr/>
          <p:nvPr/>
        </p:nvSpPr>
        <p:spPr>
          <a:xfrm>
            <a:off x="88728" y="3111957"/>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7" name="テキスト ボックス 16"/>
          <p:cNvSpPr txBox="1"/>
          <p:nvPr/>
        </p:nvSpPr>
        <p:spPr>
          <a:xfrm>
            <a:off x="2914410" y="3552293"/>
            <a:ext cx="3824046" cy="1169551"/>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大正</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7</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(1918)</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に創立された鎌田共済会は同</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11</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(1922)</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に図書館、同</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14</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(1925)</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に郷土博物館、昭和</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(1927)</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に社会教育館を設立するなど、様々な社会事業を</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行ってきました。現在は、戦前</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に活動していた調査部収集資料や坂出塩田を築いた久米通賢関係資料などの資料約</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6</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万点を収蔵し、展示しています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。郷土博物館は、もともと</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図書館であった建物を改装したもので、平成</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(1998)</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に国の登録有形文化財となっています。</a:t>
            </a:r>
            <a:endPar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8" name="正方形/長方形 17"/>
          <p:cNvSpPr/>
          <p:nvPr/>
        </p:nvSpPr>
        <p:spPr>
          <a:xfrm>
            <a:off x="78456" y="3101099"/>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鎌田共済会郷土博物館</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9" name="テキスト ボックス 18"/>
          <p:cNvSpPr txBox="1"/>
          <p:nvPr/>
        </p:nvSpPr>
        <p:spPr>
          <a:xfrm>
            <a:off x="2541542" y="3133404"/>
            <a:ext cx="4196914" cy="307777"/>
          </a:xfrm>
          <a:prstGeom prst="rect">
            <a:avLst/>
          </a:prstGeom>
          <a:noFill/>
        </p:spPr>
        <p:txBody>
          <a:bodyPr wrap="square" rtlCol="0">
            <a:spAutoFit/>
          </a:bodyPr>
          <a:lstStyle/>
          <a:p>
            <a:pPr algn="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0877-46-2275</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1" name="正方形/長方形 20"/>
          <p:cNvSpPr/>
          <p:nvPr/>
        </p:nvSpPr>
        <p:spPr>
          <a:xfrm>
            <a:off x="109272" y="5409888"/>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5" name="正方形/長方形 24"/>
          <p:cNvSpPr/>
          <p:nvPr/>
        </p:nvSpPr>
        <p:spPr>
          <a:xfrm>
            <a:off x="99000" y="5399030"/>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a:solidFill>
                  <a:schemeClr val="bg1"/>
                </a:solidFill>
                <a:latin typeface="Meiryo UI" panose="020B0604030504040204" pitchFamily="50" charset="-128"/>
                <a:ea typeface="Meiryo UI" panose="020B0604030504040204" pitchFamily="50" charset="-128"/>
                <a:cs typeface="Meiryo UI" panose="020B0604030504040204" pitchFamily="50" charset="-128"/>
              </a:rPr>
              <a:t>四谷シモン人形館・淡翁荘</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7" name="正方形/長方形 26"/>
          <p:cNvSpPr/>
          <p:nvPr/>
        </p:nvSpPr>
        <p:spPr>
          <a:xfrm>
            <a:off x="99000" y="7667348"/>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9" name="正方形/長方形 28"/>
          <p:cNvSpPr/>
          <p:nvPr/>
        </p:nvSpPr>
        <p:spPr>
          <a:xfrm>
            <a:off x="88728" y="7656490"/>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0" name="テキスト ボックス 19"/>
          <p:cNvSpPr txBox="1"/>
          <p:nvPr/>
        </p:nvSpPr>
        <p:spPr>
          <a:xfrm>
            <a:off x="2904138" y="5832085"/>
            <a:ext cx="3824046" cy="861774"/>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淡翁荘と呼ばれる昭和</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11</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年に建てられた鉄筋コンクリート造の</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洋館に</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、人形作家・四谷シモンの人形を展示。レトロな洋館と人形が幻想的な雰囲気を醸し出しています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endPar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開館</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　</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木</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・土・日　 </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00 - 16</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00</a:t>
            </a:r>
          </a:p>
        </p:txBody>
      </p:sp>
      <p:sp>
        <p:nvSpPr>
          <p:cNvPr id="22" name="テキスト ボックス 21"/>
          <p:cNvSpPr txBox="1"/>
          <p:nvPr/>
        </p:nvSpPr>
        <p:spPr>
          <a:xfrm>
            <a:off x="2755232" y="5428381"/>
            <a:ext cx="3972952" cy="307777"/>
          </a:xfrm>
          <a:prstGeom prst="rect">
            <a:avLst/>
          </a:prstGeom>
          <a:noFill/>
        </p:spPr>
        <p:txBody>
          <a:bodyPr wrap="square" rtlCol="0">
            <a:spAutoFit/>
          </a:bodyPr>
          <a:lstStyle/>
          <a:p>
            <a:pPr algn="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0877-45-1111</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2" name="図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1713" y="1266068"/>
            <a:ext cx="2497423" cy="1549321"/>
          </a:xfrm>
          <a:prstGeom prst="rect">
            <a:avLst/>
          </a:prstGeom>
        </p:spPr>
      </p:pic>
      <p:pic>
        <p:nvPicPr>
          <p:cNvPr id="23" name="図 2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1713" y="1266068"/>
            <a:ext cx="2585929" cy="1549321"/>
          </a:xfrm>
          <a:prstGeom prst="rect">
            <a:avLst/>
          </a:prstGeom>
        </p:spPr>
      </p:pic>
      <p:pic>
        <p:nvPicPr>
          <p:cNvPr id="24" name="図 2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8605" y="3555579"/>
            <a:ext cx="2585929" cy="1556854"/>
          </a:xfrm>
          <a:prstGeom prst="rect">
            <a:avLst/>
          </a:prstGeom>
        </p:spPr>
      </p:pic>
      <p:pic>
        <p:nvPicPr>
          <p:cNvPr id="5" name="図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8605" y="5841617"/>
            <a:ext cx="2599037" cy="1580885"/>
          </a:xfrm>
          <a:prstGeom prst="rect">
            <a:avLst/>
          </a:prstGeom>
        </p:spPr>
      </p:pic>
    </p:spTree>
    <p:extLst>
      <p:ext uri="{BB962C8B-B14F-4D97-AF65-F5344CB8AC3E}">
        <p14:creationId xmlns:p14="http://schemas.microsoft.com/office/powerpoint/2010/main" val="345560192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テーマ">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9343</TotalTime>
  <Words>984</Words>
  <Application>Microsoft Office PowerPoint</Application>
  <PresentationFormat>A4 210 x 297 mm</PresentationFormat>
  <Paragraphs>46</Paragraphs>
  <Slides>3</Slides>
  <Notes>2</Notes>
  <HiddenSlides>0</HiddenSlides>
  <MMClips>0</MMClips>
  <ScaleCrop>false</ScaleCrop>
  <HeadingPairs>
    <vt:vector size="6" baseType="variant">
      <vt:variant>
        <vt:lpstr>使用されているフォント</vt:lpstr>
      </vt:variant>
      <vt:variant>
        <vt:i4>5</vt:i4>
      </vt:variant>
      <vt:variant>
        <vt:lpstr>テーマ</vt:lpstr>
      </vt:variant>
      <vt:variant>
        <vt:i4>1</vt:i4>
      </vt:variant>
      <vt:variant>
        <vt:lpstr>スライド タイトル</vt:lpstr>
      </vt:variant>
      <vt:variant>
        <vt:i4>3</vt:i4>
      </vt:variant>
    </vt:vector>
  </HeadingPairs>
  <TitlesOfParts>
    <vt:vector size="9" baseType="lpstr">
      <vt:lpstr>Meiryo UI</vt:lpstr>
      <vt:lpstr>ＭＳ Ｐゴシック</vt:lpstr>
      <vt:lpstr>Arial</vt:lpstr>
      <vt:lpstr>Calibri</vt:lpstr>
      <vt:lpstr>Calibri Light</vt:lpstr>
      <vt:lpstr>Office Theme</vt:lpstr>
      <vt:lpstr>PowerPoint プレゼンテーション</vt:lpstr>
      <vt:lpstr>PowerPoint プレゼンテーション</vt:lpstr>
      <vt:lpstr>PowerPoint プレゼンテーション</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yasuko hotta</dc:creator>
  <cp:lastModifiedBy>嶋田正明</cp:lastModifiedBy>
  <cp:revision>604</cp:revision>
  <cp:lastPrinted>2018-02-06T01:57:00Z</cp:lastPrinted>
  <dcterms:created xsi:type="dcterms:W3CDTF">2016-09-21T05:42:48Z</dcterms:created>
  <dcterms:modified xsi:type="dcterms:W3CDTF">2018-03-27T04:46:47Z</dcterms:modified>
</cp:coreProperties>
</file>