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1" r:id="rId2"/>
    <p:sldId id="313" r:id="rId3"/>
    <p:sldId id="314" r:id="rId4"/>
  </p:sldIdLst>
  <p:sldSz cx="6858000" cy="9906000" type="A4"/>
  <p:notesSz cx="6797675" cy="992663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guide id="3" orient="horz" pos="3126">
          <p15:clr>
            <a:srgbClr val="A4A3A4"/>
          </p15:clr>
        </p15:guide>
        <p15:guide id="4" pos="214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74" autoAdjust="0"/>
    <p:restoredTop sz="93915" autoAdjust="0"/>
  </p:normalViewPr>
  <p:slideViewPr>
    <p:cSldViewPr snapToGrid="0">
      <p:cViewPr>
        <p:scale>
          <a:sx n="100" d="100"/>
          <a:sy n="100" d="100"/>
        </p:scale>
        <p:origin x="1782" y="-72"/>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1"/>
            <a:ext cx="2945660" cy="498057"/>
          </a:xfrm>
          <a:prstGeom prst="rect">
            <a:avLst/>
          </a:prstGeom>
        </p:spPr>
        <p:txBody>
          <a:bodyPr vert="horz" lIns="95545" tIns="47773" rIns="95545" bIns="4777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50443" y="1"/>
            <a:ext cx="2945660" cy="498057"/>
          </a:xfrm>
          <a:prstGeom prst="rect">
            <a:avLst/>
          </a:prstGeom>
        </p:spPr>
        <p:txBody>
          <a:bodyPr vert="horz" lIns="95545" tIns="47773" rIns="95545" bIns="47773" rtlCol="0"/>
          <a:lstStyle>
            <a:lvl1pPr algn="r">
              <a:defRPr sz="1300"/>
            </a:lvl1pPr>
          </a:lstStyle>
          <a:p>
            <a:fld id="{E53FB852-AC8D-4BE2-92BE-7514230E7D89}" type="datetimeFigureOut">
              <a:rPr kumimoji="1" lang="ja-JP" altLang="en-US" smtClean="0"/>
              <a:t>2018/3/26</a:t>
            </a:fld>
            <a:endParaRPr kumimoji="1" lang="ja-JP" altLang="en-US"/>
          </a:p>
        </p:txBody>
      </p:sp>
      <p:sp>
        <p:nvSpPr>
          <p:cNvPr id="4" name="スライド イメージ プレースホルダー 3"/>
          <p:cNvSpPr>
            <a:spLocks noGrp="1" noRot="1" noChangeAspect="1"/>
          </p:cNvSpPr>
          <p:nvPr>
            <p:ph type="sldImg" idx="2"/>
          </p:nvPr>
        </p:nvSpPr>
        <p:spPr>
          <a:xfrm>
            <a:off x="2238375" y="1241425"/>
            <a:ext cx="2320925" cy="3351213"/>
          </a:xfrm>
          <a:prstGeom prst="rect">
            <a:avLst/>
          </a:prstGeom>
          <a:noFill/>
          <a:ln w="12700">
            <a:solidFill>
              <a:prstClr val="black"/>
            </a:solidFill>
          </a:ln>
        </p:spPr>
        <p:txBody>
          <a:bodyPr vert="horz" lIns="95545" tIns="47773" rIns="95545" bIns="47773" rtlCol="0" anchor="ctr"/>
          <a:lstStyle/>
          <a:p>
            <a:endParaRPr lang="ja-JP" altLang="en-US"/>
          </a:p>
        </p:txBody>
      </p:sp>
      <p:sp>
        <p:nvSpPr>
          <p:cNvPr id="5" name="ノート プレースホルダー 4"/>
          <p:cNvSpPr>
            <a:spLocks noGrp="1"/>
          </p:cNvSpPr>
          <p:nvPr>
            <p:ph type="body" sz="quarter" idx="3"/>
          </p:nvPr>
        </p:nvSpPr>
        <p:spPr>
          <a:xfrm>
            <a:off x="679768" y="4777196"/>
            <a:ext cx="5438140" cy="3908614"/>
          </a:xfrm>
          <a:prstGeom prst="rect">
            <a:avLst/>
          </a:prstGeom>
        </p:spPr>
        <p:txBody>
          <a:bodyPr vert="horz" lIns="95545" tIns="47773" rIns="95545" bIns="4777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28583"/>
            <a:ext cx="2945660" cy="498055"/>
          </a:xfrm>
          <a:prstGeom prst="rect">
            <a:avLst/>
          </a:prstGeom>
        </p:spPr>
        <p:txBody>
          <a:bodyPr vert="horz" lIns="95545" tIns="47773" rIns="95545" bIns="4777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50443" y="9428583"/>
            <a:ext cx="2945660" cy="498055"/>
          </a:xfrm>
          <a:prstGeom prst="rect">
            <a:avLst/>
          </a:prstGeom>
        </p:spPr>
        <p:txBody>
          <a:bodyPr vert="horz" lIns="95545" tIns="47773" rIns="95545" bIns="4777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38375" y="1241425"/>
            <a:ext cx="2320925" cy="3351213"/>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1536577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38375" y="1241425"/>
            <a:ext cx="2320925" cy="3351213"/>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2854058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38375" y="1241425"/>
            <a:ext cx="2320925" cy="3351213"/>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3</a:t>
            </a:fld>
            <a:endParaRPr kumimoji="1" lang="ja-JP" altLang="en-US"/>
          </a:p>
        </p:txBody>
      </p:sp>
    </p:spTree>
    <p:extLst>
      <p:ext uri="{BB962C8B-B14F-4D97-AF65-F5344CB8AC3E}">
        <p14:creationId xmlns:p14="http://schemas.microsoft.com/office/powerpoint/2010/main" val="169573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2018/3/26</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2018/3/26</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2018/3/26</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2018/3/26</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69838"/>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高さ日本一の石垣を有する「石垣の名城」丸亀城は、築城</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を超えた今でも、決して色褪せることなく、自然と調和した独自の様式美を現在に残しています。そして、石垣の頂に行くにつれて垂直になるよう独特の反りを持たせる「扇の勾配」は人を魅了します。「日本の百名城」にも選ばれてい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丸亀城</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5094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一財</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zh-TW"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丸亀市</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観光協会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0877-22-0331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3069426"/>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14410" y="3509762"/>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丸亀市発祥のご当地グルメ！鶏の骨</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付もも肉を</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ニンニクの効いたスパイスで味付けし、オーブン釜などで丁寧に焼き上げるので、身はジューシーなまま、表面や皮はパリパリ</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！ビールはもちろんワインの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お供にも抜群です！親どり、若どりがあり、“おや”はしっかりとした歯ごたえが特徴的で、“わか”はふっくらと柔らかい肉質で食べやすいです。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正方形/長方形 21"/>
          <p:cNvSpPr/>
          <p:nvPr/>
        </p:nvSpPr>
        <p:spPr>
          <a:xfrm>
            <a:off x="78456" y="30585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骨付鳥</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pic>
        <p:nvPicPr>
          <p:cNvPr id="2" name="図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660" y="1255150"/>
            <a:ext cx="2606918" cy="1551845"/>
          </a:xfrm>
          <a:prstGeom prst="rect">
            <a:avLst/>
          </a:prstGeom>
        </p:spPr>
      </p:pic>
      <p:pic>
        <p:nvPicPr>
          <p:cNvPr id="7" name="図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053" y="3486301"/>
            <a:ext cx="2397033" cy="1598022"/>
          </a:xfrm>
          <a:prstGeom prst="rect">
            <a:avLst/>
          </a:prstGeom>
          <a:ln w="19050">
            <a:solidFill>
              <a:srgbClr val="FFFF00"/>
            </a:solidFill>
          </a:ln>
        </p:spPr>
      </p:pic>
      <p:sp>
        <p:nvSpPr>
          <p:cNvPr id="28" name="正方形/長方形 27"/>
          <p:cNvSpPr/>
          <p:nvPr/>
        </p:nvSpPr>
        <p:spPr>
          <a:xfrm>
            <a:off x="109272" y="533456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テキスト ボックス 28"/>
          <p:cNvSpPr txBox="1"/>
          <p:nvPr/>
        </p:nvSpPr>
        <p:spPr>
          <a:xfrm>
            <a:off x="2934954" y="5774903"/>
            <a:ext cx="3793230"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飯野山は、別名「讃岐富士」。標高</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422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メートル。瀬戸内海国立公園にも指定され、山頂付近には薬師堂や「</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おじょ</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もの足跡」と呼ばれる巨石や巨岩が点在している。片道</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時間で登れる気軽さから、幅広い年齢層の方に人気の山。また、</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月中旬、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月下旬には讃岐富士の山頂から昇る太陽が水面に映りふたつのダイヤモンドのようにきらめく瞬間、「ダブルダイヤモンド讃岐富士」を見ることができる。</a:t>
            </a:r>
          </a:p>
        </p:txBody>
      </p:sp>
      <p:sp>
        <p:nvSpPr>
          <p:cNvPr id="30" name="正方形/長方形 29"/>
          <p:cNvSpPr/>
          <p:nvPr/>
        </p:nvSpPr>
        <p:spPr>
          <a:xfrm>
            <a:off x="99000" y="532370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飯野山　</a:t>
            </a:r>
          </a:p>
        </p:txBody>
      </p:sp>
      <p:sp>
        <p:nvSpPr>
          <p:cNvPr id="31" name="テキスト ボックス 30"/>
          <p:cNvSpPr txBox="1"/>
          <p:nvPr/>
        </p:nvSpPr>
        <p:spPr>
          <a:xfrm>
            <a:off x="2284918" y="5356014"/>
            <a:ext cx="4474082"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一財</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zh-TW"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丸亀市</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観光協会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0877-22-0331</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2" name="正方形/長方形 31"/>
          <p:cNvSpPr/>
          <p:nvPr/>
        </p:nvSpPr>
        <p:spPr>
          <a:xfrm>
            <a:off x="119544" y="761702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テキスト ボックス 32"/>
          <p:cNvSpPr txBox="1"/>
          <p:nvPr/>
        </p:nvSpPr>
        <p:spPr>
          <a:xfrm>
            <a:off x="2945226" y="8057358"/>
            <a:ext cx="3803502" cy="553998"/>
          </a:xfrm>
          <a:prstGeom prst="rect">
            <a:avLst/>
          </a:prstGeom>
          <a:noFill/>
        </p:spPr>
        <p:txBody>
          <a:bodyPr wrap="square" rtlCol="0">
            <a:spAutoFit/>
          </a:bodyPr>
          <a:lstStyle/>
          <a:p>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国の重要伝統的建造物群保存地区</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選定された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集落。網の目のように張り巡らさせた狭い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道路に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面して格子</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構え</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の町屋建築が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建ち並び、</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中世以来の瀬戸内の港町の様子を知ることができる。</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正方形/長方形 33"/>
          <p:cNvSpPr/>
          <p:nvPr/>
        </p:nvSpPr>
        <p:spPr>
          <a:xfrm>
            <a:off x="109272" y="760616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笠島町並み保存地区</a:t>
            </a:r>
          </a:p>
        </p:txBody>
      </p:sp>
      <p:sp>
        <p:nvSpPr>
          <p:cNvPr id="35" name="テキスト ボックス 34"/>
          <p:cNvSpPr txBox="1"/>
          <p:nvPr/>
        </p:nvSpPr>
        <p:spPr>
          <a:xfrm>
            <a:off x="2572358" y="763846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笠島まち並保存</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センター</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0877-27-3828</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36" name="図 3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0171" y="5764797"/>
            <a:ext cx="2583885" cy="1583215"/>
          </a:xfrm>
          <a:prstGeom prst="rect">
            <a:avLst/>
          </a:prstGeom>
        </p:spPr>
      </p:pic>
      <p:pic>
        <p:nvPicPr>
          <p:cNvPr id="37" name="図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0171" y="8036010"/>
            <a:ext cx="2583885" cy="1598026"/>
          </a:xfrm>
          <a:prstGeom prst="rect">
            <a:avLst/>
          </a:prstGeom>
        </p:spPr>
      </p:pic>
      <p:sp>
        <p:nvSpPr>
          <p:cNvPr id="24" name="テキスト ボックス 23"/>
          <p:cNvSpPr txBox="1"/>
          <p:nvPr/>
        </p:nvSpPr>
        <p:spPr>
          <a:xfrm>
            <a:off x="2531270" y="308467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一財</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zh-TW"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丸亀市</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観光協会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0877-22-0331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5875213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69838"/>
            <a:ext cx="3744312" cy="707886"/>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うちわ</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の港ミュージアムは、丸亀うちわの歴史を伝えるさまざまなうちわ、うちわづくりの模型人形、貴重な文献などを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展示</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するうちわの総合博物館です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。実演</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コーナーでは伝統の技と工程を披露するほか、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体験コーナーでは貼り工程を体験できます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strike="sngStrike"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うちわの港ミュージアム　</a:t>
            </a:r>
          </a:p>
        </p:txBody>
      </p:sp>
      <p:sp>
        <p:nvSpPr>
          <p:cNvPr id="55" name="テキスト ボックス 54"/>
          <p:cNvSpPr txBox="1"/>
          <p:nvPr/>
        </p:nvSpPr>
        <p:spPr>
          <a:xfrm>
            <a:off x="2254102" y="850949"/>
            <a:ext cx="4474082"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香川県うちわ協同組合連合会</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0877-24-7055</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14410" y="3552293"/>
            <a:ext cx="3810240" cy="707886"/>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丸亀城内にあるうちわ工房。熟練した職人によるうちわづくりの実演や販売を行っています。製作体験（骨製作、貼り）も大人気！製作時間は</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時間前後かかります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、貼付</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の後、のりがかわくまで</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城内散策を楽しんでいただくこともできます。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うちわ工房竹</a:t>
            </a: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0877-25-3882</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5395526"/>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14410" y="5835862"/>
            <a:ext cx="3824046" cy="1169551"/>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全国でも数少ない駅前美術館です。丸亀市ゆかりの画家</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猪熊弦一郎</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の制作した作品やコレクションを</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万点余りを収蔵しており、テーマに沿った展示・公開をするほか、国内外の優れた作家の展示も行う、文化芸術の拠点施設です。また、ワークショップや講座などを行い、芸術にふれ、楽しめる機会を提供するとともに、表の大壁画前で開催されるイベントも人気です。館内には、ミュージアムショップやカフェがあり、ミモカグッズの購入やくつろぎの時間も提供し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正方形/長方形 21"/>
          <p:cNvSpPr/>
          <p:nvPr/>
        </p:nvSpPr>
        <p:spPr>
          <a:xfrm>
            <a:off x="78456" y="53846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丸亀市</a:t>
            </a:r>
            <a:r>
              <a:rPr lang="zh-TW"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猪熊</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弦</a:t>
            </a:r>
            <a:r>
              <a:rPr lang="zh-TW"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一郎</a:t>
            </a:r>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現代美術館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3" name="テキスト ボックス 22"/>
          <p:cNvSpPr txBox="1"/>
          <p:nvPr/>
        </p:nvSpPr>
        <p:spPr>
          <a:xfrm>
            <a:off x="2541542" y="5416973"/>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0877-24-7755</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正方形/長方形 23"/>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p:cNvSpPr txBox="1"/>
          <p:nvPr/>
        </p:nvSpPr>
        <p:spPr>
          <a:xfrm>
            <a:off x="2924682" y="8107684"/>
            <a:ext cx="3799968"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丸亀藩</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代目藩主京極高豊が築庭。京極家の先祖の地、「近江八景」になぞらえた海辺の庭園で、直径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15</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の大傘松も。茶亭「観潮楼」は、現存最古の煎茶席です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。園内</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に、お庭を眺めながら和食の楽しめる［懐風亭］を併設</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、毎週日曜日には江戸時代のお茶席で御抹茶も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いただけます。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正方形/長方形 25"/>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中津万象園</a:t>
            </a:r>
          </a:p>
        </p:txBody>
      </p:sp>
      <p:sp>
        <p:nvSpPr>
          <p:cNvPr id="27" name="テキスト ボックス 26"/>
          <p:cNvSpPr txBox="1"/>
          <p:nvPr/>
        </p:nvSpPr>
        <p:spPr>
          <a:xfrm>
            <a:off x="2424223" y="7688795"/>
            <a:ext cx="4324505"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0877-23-6326</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3" name="図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355" y="1276058"/>
            <a:ext cx="2583885" cy="1566889"/>
          </a:xfrm>
          <a:prstGeom prst="rect">
            <a:avLst/>
          </a:prstGeom>
        </p:spPr>
      </p:pic>
      <p:pic>
        <p:nvPicPr>
          <p:cNvPr id="4" name="図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9355" y="3535096"/>
            <a:ext cx="2583885" cy="1593875"/>
          </a:xfrm>
          <a:prstGeom prst="rect">
            <a:avLst/>
          </a:prstGeom>
        </p:spPr>
      </p:pic>
      <p:pic>
        <p:nvPicPr>
          <p:cNvPr id="5" name="図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355" y="8088577"/>
            <a:ext cx="2590801" cy="1608097"/>
          </a:xfrm>
          <a:prstGeom prst="rect">
            <a:avLst/>
          </a:prstGeom>
        </p:spPr>
      </p:pic>
      <p:pic>
        <p:nvPicPr>
          <p:cNvPr id="6" name="図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9355" y="5804737"/>
            <a:ext cx="2583885" cy="1605686"/>
          </a:xfrm>
          <a:prstGeom prst="rect">
            <a:avLst/>
          </a:prstGeom>
        </p:spPr>
      </p:pic>
    </p:spTree>
    <p:extLst>
      <p:ext uri="{BB962C8B-B14F-4D97-AF65-F5344CB8AC3E}">
        <p14:creationId xmlns:p14="http://schemas.microsoft.com/office/powerpoint/2010/main" val="41555919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69838"/>
            <a:ext cx="3824046" cy="553998"/>
          </a:xfrm>
          <a:prstGeom prst="rect">
            <a:avLst/>
          </a:prstGeom>
          <a:noFill/>
        </p:spPr>
        <p:txBody>
          <a:bodyPr wrap="square" rtlCol="0">
            <a:spAutoFit/>
          </a:bodyPr>
          <a:lstStyle/>
          <a:p>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丸亀城内にある観光案内所の中にあります。丸亀市内のお土産品を多数取り揃えている他、丸亀城の見どころ、所要時間などのご案内ももちろんしております。お気軽にお立ち寄りください。</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丸亀城内おみやげショップ</a:t>
            </a:r>
          </a:p>
        </p:txBody>
      </p:sp>
      <p:sp>
        <p:nvSpPr>
          <p:cNvPr id="55" name="テキスト ボックス 54"/>
          <p:cNvSpPr txBox="1"/>
          <p:nvPr/>
        </p:nvSpPr>
        <p:spPr>
          <a:xfrm>
            <a:off x="2254102" y="850949"/>
            <a:ext cx="4474082"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0877-25-3881</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14410" y="3552293"/>
            <a:ext cx="3813774" cy="1015663"/>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ブルーナイター」の愛称で親しまれている中四国初のナイターレース場。ビッグレース開催時は家族連れで一日中楽しめるイベントを用意しています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。ロイヤル席</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であるスカイデッキには、全席に</a:t>
            </a:r>
            <a:r>
              <a:rPr lang="en-US" altLang="ja-JP"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i</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-Pad</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投票を完備、最大５名様までご利用可能なグループ席、地元専門紙の無料サービスなど、ロイヤル席の名にふさわしい、快適な空間を提供してくれます。大迫力のレースをぜひ鑑賞ください。</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BOAT RACE </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まるがめ</a:t>
            </a: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0877-23-5141(</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代</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1" name="正方形/長方形 20"/>
          <p:cNvSpPr/>
          <p:nvPr/>
        </p:nvSpPr>
        <p:spPr>
          <a:xfrm>
            <a:off x="109272" y="540988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正方形/長方形 24"/>
          <p:cNvSpPr/>
          <p:nvPr/>
        </p:nvSpPr>
        <p:spPr>
          <a:xfrm>
            <a:off x="99000" y="539903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7" name="正方形/長方形 26"/>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809" y="3552293"/>
            <a:ext cx="2322000" cy="1548000"/>
          </a:xfrm>
          <a:prstGeom prst="rect">
            <a:avLst/>
          </a:prstGeom>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3102" y="1269838"/>
            <a:ext cx="2276708" cy="1517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5601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9517</TotalTime>
  <Words>792</Words>
  <Application>Microsoft Office PowerPoint</Application>
  <PresentationFormat>A4 210 x 297 mm</PresentationFormat>
  <Paragraphs>36</Paragraphs>
  <Slides>3</Slides>
  <Notes>3</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594</cp:revision>
  <cp:lastPrinted>2018-02-13T10:54:25Z</cp:lastPrinted>
  <dcterms:created xsi:type="dcterms:W3CDTF">2016-09-21T05:42:48Z</dcterms:created>
  <dcterms:modified xsi:type="dcterms:W3CDTF">2018-03-26T08:35:20Z</dcterms:modified>
</cp:coreProperties>
</file>