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57" r:id="rId2"/>
    <p:sldId id="258" r:id="rId3"/>
  </p:sldIdLst>
  <p:sldSz cx="6858000" cy="9906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FFFFCC"/>
    <a:srgbClr val="FF5050"/>
    <a:srgbClr val="FF9999"/>
    <a:srgbClr val="FFCC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06" autoAdjust="0"/>
    <p:restoredTop sz="94660"/>
  </p:normalViewPr>
  <p:slideViewPr>
    <p:cSldViewPr showGuides="1">
      <p:cViewPr>
        <p:scale>
          <a:sx n="87" d="100"/>
          <a:sy n="87" d="100"/>
        </p:scale>
        <p:origin x="1884" y="-1638"/>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B6F2DD57-774B-4C40-91CF-C413F061780C}" type="datetimeFigureOut">
              <a:rPr kumimoji="1" lang="ja-JP" altLang="en-US" smtClean="0"/>
              <a:t>2017/7/14</a:t>
            </a:fld>
            <a:endParaRPr kumimoji="1" lang="ja-JP" altLang="en-US"/>
          </a:p>
        </p:txBody>
      </p:sp>
      <p:sp>
        <p:nvSpPr>
          <p:cNvPr id="4" name="スライド イメージ プレースホルダー 3"/>
          <p:cNvSpPr>
            <a:spLocks noGrp="1" noRot="1" noChangeAspect="1"/>
          </p:cNvSpPr>
          <p:nvPr>
            <p:ph type="sldImg" idx="2"/>
          </p:nvPr>
        </p:nvSpPr>
        <p:spPr>
          <a:xfrm>
            <a:off x="2114550" y="746125"/>
            <a:ext cx="25781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68C57A88-ED12-41CA-8F04-0B45B5FEA8AC}" type="slidenum">
              <a:rPr kumimoji="1" lang="ja-JP" altLang="en-US" smtClean="0"/>
              <a:t>‹#›</a:t>
            </a:fld>
            <a:endParaRPr kumimoji="1" lang="ja-JP" altLang="en-US"/>
          </a:p>
        </p:txBody>
      </p:sp>
    </p:spTree>
    <p:extLst>
      <p:ext uri="{BB962C8B-B14F-4D97-AF65-F5344CB8AC3E}">
        <p14:creationId xmlns:p14="http://schemas.microsoft.com/office/powerpoint/2010/main" val="69392057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3"/>
            <a:ext cx="5829300" cy="2123369"/>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3C5F6DCA-A76F-477B-B940-56802A393FA9}" type="datetimeFigureOut">
              <a:rPr lang="ja-JP" altLang="en-US" smtClean="0">
                <a:solidFill>
                  <a:prstClr val="black">
                    <a:tint val="75000"/>
                  </a:prstClr>
                </a:solidFill>
              </a:rPr>
              <a:pPr/>
              <a:t>2017/7/14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92A5106-21DE-4A40-B80E-556D88B52A4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05703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C5F6DCA-A76F-477B-B940-56802A393FA9}" type="datetimeFigureOut">
              <a:rPr lang="ja-JP" altLang="en-US" smtClean="0">
                <a:solidFill>
                  <a:prstClr val="black">
                    <a:tint val="75000"/>
                  </a:prstClr>
                </a:solidFill>
              </a:rPr>
              <a:pPr/>
              <a:t>2017/7/14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92A5106-21DE-4A40-B80E-556D88B52A4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54798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96701"/>
            <a:ext cx="1543050" cy="8452202"/>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342900" y="396701"/>
            <a:ext cx="4514850" cy="8452202"/>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C5F6DCA-A76F-477B-B940-56802A393FA9}" type="datetimeFigureOut">
              <a:rPr lang="ja-JP" altLang="en-US" smtClean="0">
                <a:solidFill>
                  <a:prstClr val="black">
                    <a:tint val="75000"/>
                  </a:prstClr>
                </a:solidFill>
              </a:rPr>
              <a:pPr/>
              <a:t>2017/7/14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92A5106-21DE-4A40-B80E-556D88B52A4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57980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C5F6DCA-A76F-477B-B940-56802A393FA9}" type="datetimeFigureOut">
              <a:rPr lang="ja-JP" altLang="en-US" smtClean="0">
                <a:solidFill>
                  <a:prstClr val="black">
                    <a:tint val="75000"/>
                  </a:prstClr>
                </a:solidFill>
              </a:rPr>
              <a:pPr/>
              <a:t>2017/7/14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92A5106-21DE-4A40-B80E-556D88B52A4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55275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2"/>
            <a:ext cx="5829300" cy="1967442"/>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41735" y="4198587"/>
            <a:ext cx="5829300" cy="216693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3C5F6DCA-A76F-477B-B940-56802A393FA9}" type="datetimeFigureOut">
              <a:rPr lang="ja-JP" altLang="en-US" smtClean="0">
                <a:solidFill>
                  <a:prstClr val="black">
                    <a:tint val="75000"/>
                  </a:prstClr>
                </a:solidFill>
              </a:rPr>
              <a:pPr/>
              <a:t>2017/7/14</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92A5106-21DE-4A40-B80E-556D88B52A4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67720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342900" y="2311402"/>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3486150" y="2311402"/>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3C5F6DCA-A76F-477B-B940-56802A393FA9}" type="datetimeFigureOut">
              <a:rPr lang="ja-JP" altLang="en-US" smtClean="0">
                <a:solidFill>
                  <a:prstClr val="black">
                    <a:tint val="75000"/>
                  </a:prstClr>
                </a:solidFill>
              </a:rPr>
              <a:pPr/>
              <a:t>2017/7/14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B92A5106-21DE-4A40-B80E-556D88B52A4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64594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483769"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483769"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3C5F6DCA-A76F-477B-B940-56802A393FA9}" type="datetimeFigureOut">
              <a:rPr lang="ja-JP" altLang="en-US" smtClean="0">
                <a:solidFill>
                  <a:prstClr val="black">
                    <a:tint val="75000"/>
                  </a:prstClr>
                </a:solidFill>
              </a:rPr>
              <a:pPr/>
              <a:t>2017/7/14</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B92A5106-21DE-4A40-B80E-556D88B52A4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59640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C5F6DCA-A76F-477B-B940-56802A393FA9}" type="datetimeFigureOut">
              <a:rPr lang="ja-JP" altLang="en-US" smtClean="0">
                <a:solidFill>
                  <a:prstClr val="black">
                    <a:tint val="75000"/>
                  </a:prstClr>
                </a:solidFill>
              </a:rPr>
              <a:pPr/>
              <a:t>2017/7/14</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B92A5106-21DE-4A40-B80E-556D88B52A4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2279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C5F6DCA-A76F-477B-B940-56802A393FA9}" type="datetimeFigureOut">
              <a:rPr lang="ja-JP" altLang="en-US" smtClean="0">
                <a:solidFill>
                  <a:prstClr val="black">
                    <a:tint val="75000"/>
                  </a:prstClr>
                </a:solidFill>
              </a:rPr>
              <a:pPr/>
              <a:t>2017/7/14</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B92A5106-21DE-4A40-B80E-556D88B52A4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40445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1" y="394406"/>
            <a:ext cx="2256235" cy="1678517"/>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681287"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342901"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C5F6DCA-A76F-477B-B940-56802A393FA9}" type="datetimeFigureOut">
              <a:rPr lang="ja-JP" altLang="en-US" smtClean="0">
                <a:solidFill>
                  <a:prstClr val="black">
                    <a:tint val="75000"/>
                  </a:prstClr>
                </a:solidFill>
              </a:rPr>
              <a:pPr/>
              <a:t>2017/7/14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B92A5106-21DE-4A40-B80E-556D88B52A4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15464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1"/>
            <a:ext cx="4114800" cy="818622"/>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752823"/>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C5F6DCA-A76F-477B-B940-56802A393FA9}" type="datetimeFigureOut">
              <a:rPr lang="ja-JP" altLang="en-US" smtClean="0">
                <a:solidFill>
                  <a:prstClr val="black">
                    <a:tint val="75000"/>
                  </a:prstClr>
                </a:solidFill>
              </a:rPr>
              <a:pPr/>
              <a:t>2017/7/14</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B92A5106-21DE-4A40-B80E-556D88B52A4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45909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311402"/>
            <a:ext cx="6172200" cy="6537502"/>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342900" y="9181396"/>
            <a:ext cx="1600200" cy="527402"/>
          </a:xfrm>
          <a:prstGeom prst="rect">
            <a:avLst/>
          </a:prstGeom>
        </p:spPr>
        <p:txBody>
          <a:bodyPr vert="horz" lIns="91440" tIns="45720" rIns="91440" bIns="45720" rtlCol="0" anchor="ctr"/>
          <a:lstStyle>
            <a:lvl1pPr algn="l">
              <a:defRPr sz="1200">
                <a:solidFill>
                  <a:schemeClr val="tx1">
                    <a:tint val="75000"/>
                  </a:schemeClr>
                </a:solidFill>
              </a:defRPr>
            </a:lvl1pPr>
          </a:lstStyle>
          <a:p>
            <a:fld id="{3C5F6DCA-A76F-477B-B940-56802A393FA9}" type="datetimeFigureOut">
              <a:rPr lang="ja-JP" altLang="en-US" smtClean="0">
                <a:solidFill>
                  <a:prstClr val="black">
                    <a:tint val="75000"/>
                  </a:prstClr>
                </a:solidFill>
              </a:rPr>
              <a:pPr/>
              <a:t>2017/7/14</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2343150" y="9181396"/>
            <a:ext cx="2171700" cy="52740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4914900" y="9181396"/>
            <a:ext cx="1600200" cy="527402"/>
          </a:xfrm>
          <a:prstGeom prst="rect">
            <a:avLst/>
          </a:prstGeom>
        </p:spPr>
        <p:txBody>
          <a:bodyPr vert="horz" lIns="91440" tIns="45720" rIns="91440" bIns="45720" rtlCol="0" anchor="ctr"/>
          <a:lstStyle>
            <a:lvl1pPr algn="r">
              <a:defRPr sz="1200">
                <a:solidFill>
                  <a:schemeClr val="tx1">
                    <a:tint val="75000"/>
                  </a:schemeClr>
                </a:solidFill>
              </a:defRPr>
            </a:lvl1pPr>
          </a:lstStyle>
          <a:p>
            <a:fld id="{B92A5106-21DE-4A40-B80E-556D88B52A4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605328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17" Type="http://schemas.microsoft.com/office/2007/relationships/hdphoto" Target="../media/hdphoto3.wdp"/><Relationship Id="rId2" Type="http://schemas.openxmlformats.org/officeDocument/2006/relationships/image" Target="../media/image1.png"/><Relationship Id="rId16"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5" Type="http://schemas.microsoft.com/office/2007/relationships/hdphoto" Target="../media/hdphoto2.wdp"/><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7417" t="14724" r="49870" b="79952"/>
          <a:stretch/>
        </p:blipFill>
        <p:spPr bwMode="auto">
          <a:xfrm>
            <a:off x="3174462" y="9253157"/>
            <a:ext cx="509076" cy="608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正方形/長方形 11"/>
          <p:cNvSpPr/>
          <p:nvPr/>
        </p:nvSpPr>
        <p:spPr>
          <a:xfrm>
            <a:off x="85153" y="5385048"/>
            <a:ext cx="6687695" cy="354180"/>
          </a:xfrm>
          <a:prstGeom prst="rect">
            <a:avLst/>
          </a:prstGeom>
          <a:solidFill>
            <a:srgbClr val="00B050"/>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概要</a:t>
            </a:r>
            <a:endParaRPr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5" name="正方形/長方形 104"/>
          <p:cNvSpPr/>
          <p:nvPr/>
        </p:nvSpPr>
        <p:spPr>
          <a:xfrm>
            <a:off x="85153" y="5739227"/>
            <a:ext cx="6687694" cy="2958189"/>
          </a:xfrm>
          <a:prstGeom prst="rect">
            <a:avLst/>
          </a:prstGeom>
          <a:noFill/>
          <a:ln w="22225">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3" name="Picture 131" descr="オペレーター"/>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9444" y="4216995"/>
            <a:ext cx="818134" cy="725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132" descr="外国人"/>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032" y="3075914"/>
            <a:ext cx="767428" cy="69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Picture 134" descr="担当者"/>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495787" y="3075914"/>
            <a:ext cx="717354" cy="69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 name="Line 21"/>
          <p:cNvSpPr>
            <a:spLocks noChangeShapeType="1"/>
          </p:cNvSpPr>
          <p:nvPr/>
        </p:nvSpPr>
        <p:spPr bwMode="auto">
          <a:xfrm>
            <a:off x="866080" y="3593817"/>
            <a:ext cx="1584000" cy="0"/>
          </a:xfrm>
          <a:prstGeom prst="line">
            <a:avLst/>
          </a:prstGeom>
          <a:noFill/>
          <a:ln w="38100">
            <a:solidFill>
              <a:srgbClr val="00B050"/>
            </a:solidFill>
            <a:round/>
            <a:headEnd type="triangle"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02803"/>
            <a:endPar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4" name="Rectangle 32"/>
          <p:cNvSpPr>
            <a:spLocks noChangeArrowheads="1"/>
          </p:cNvSpPr>
          <p:nvPr/>
        </p:nvSpPr>
        <p:spPr bwMode="auto">
          <a:xfrm>
            <a:off x="257240" y="2192734"/>
            <a:ext cx="288180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eaLnBrk="0" hangingPunct="0">
              <a:spcBef>
                <a:spcPct val="20000"/>
              </a:spcBef>
              <a:buChar char="•"/>
              <a:defRPr kumimoji="1">
                <a:solidFill>
                  <a:schemeClr val="tx1"/>
                </a:solidFill>
                <a:latin typeface="MS UI Gothic" pitchFamily="50" charset="-128"/>
                <a:ea typeface="MS UI Gothic" pitchFamily="50" charset="-128"/>
              </a:defRPr>
            </a:lvl1pPr>
            <a:lvl2pPr marL="742950" indent="-285750" algn="l" eaLnBrk="0" hangingPunct="0">
              <a:spcBef>
                <a:spcPct val="20000"/>
              </a:spcBef>
              <a:buChar char="–"/>
              <a:defRPr kumimoji="1">
                <a:solidFill>
                  <a:schemeClr val="tx1"/>
                </a:solidFill>
                <a:latin typeface="MS UI Gothic" pitchFamily="50" charset="-128"/>
                <a:ea typeface="MS UI Gothic" pitchFamily="50" charset="-128"/>
              </a:defRPr>
            </a:lvl2pPr>
            <a:lvl3pPr marL="1143000" indent="-228600" algn="l" eaLnBrk="0" hangingPunct="0">
              <a:spcBef>
                <a:spcPct val="20000"/>
              </a:spcBef>
              <a:buChar char="•"/>
              <a:defRPr kumimoji="1">
                <a:solidFill>
                  <a:schemeClr val="tx1"/>
                </a:solidFill>
                <a:latin typeface="MS UI Gothic" pitchFamily="50" charset="-128"/>
                <a:ea typeface="MS UI Gothic" pitchFamily="50" charset="-128"/>
              </a:defRPr>
            </a:lvl3pPr>
            <a:lvl4pPr marL="1600200" indent="-228600" algn="l" eaLnBrk="0" hangingPunct="0">
              <a:spcBef>
                <a:spcPct val="20000"/>
              </a:spcBef>
              <a:buChar char="–"/>
              <a:defRPr kumimoji="1">
                <a:solidFill>
                  <a:schemeClr val="tx1"/>
                </a:solidFill>
                <a:latin typeface="MS UI Gothic" pitchFamily="50" charset="-128"/>
                <a:ea typeface="MS UI Gothic" pitchFamily="50" charset="-128"/>
              </a:defRPr>
            </a:lvl4pPr>
            <a:lvl5pPr marL="2057400" indent="-228600" algn="l" eaLnBrk="0" hangingPunct="0">
              <a:spcBef>
                <a:spcPct val="20000"/>
              </a:spcBef>
              <a:buChar char="»"/>
              <a:defRPr kumimoji="1">
                <a:solidFill>
                  <a:schemeClr val="tx1"/>
                </a:solidFill>
                <a:latin typeface="MS UI Gothic" pitchFamily="50" charset="-128"/>
                <a:ea typeface="MS UI Gothic" pitchFamily="50" charset="-128"/>
              </a:defRPr>
            </a:lvl5pPr>
            <a:lvl6pPr marL="25146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6pPr>
            <a:lvl7pPr marL="29718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7pPr>
            <a:lvl8pPr marL="34290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8pPr>
            <a:lvl9pPr marL="38862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9pPr>
          </a:lstStyle>
          <a:p>
            <a:pPr algn="ctr" defTabSz="802803" eaLnBrk="1" hangingPunct="1">
              <a:spcBef>
                <a:spcPct val="0"/>
              </a:spcBef>
              <a:buFontTx/>
              <a:buNone/>
            </a:pPr>
            <a:r>
              <a:rPr lang="ja-JP" altLang="en-US" sz="1200" b="1" dirty="0" smtClean="0">
                <a:solidFill>
                  <a:prstClr val="black"/>
                </a:solidFill>
                <a:latin typeface="Meiryo UI" pitchFamily="50" charset="-128"/>
                <a:ea typeface="Meiryo UI" pitchFamily="50" charset="-128"/>
                <a:cs typeface="Meiryo UI" pitchFamily="50" charset="-128"/>
              </a:rPr>
              <a:t>海外のお客様とのコミュニケーションが可能！</a:t>
            </a:r>
            <a:endParaRPr lang="ja-JP" altLang="ja-JP" sz="1200" b="1" dirty="0">
              <a:solidFill>
                <a:prstClr val="black"/>
              </a:solidFill>
              <a:latin typeface="Meiryo UI" pitchFamily="50" charset="-128"/>
              <a:ea typeface="Meiryo UI" pitchFamily="50" charset="-128"/>
              <a:cs typeface="Meiryo UI" pitchFamily="50" charset="-128"/>
            </a:endParaRPr>
          </a:p>
        </p:txBody>
      </p:sp>
      <p:grpSp>
        <p:nvGrpSpPr>
          <p:cNvPr id="6" name="グループ化 5"/>
          <p:cNvGrpSpPr/>
          <p:nvPr/>
        </p:nvGrpSpPr>
        <p:grpSpPr>
          <a:xfrm>
            <a:off x="1701566" y="2803729"/>
            <a:ext cx="429880" cy="478514"/>
            <a:chOff x="416982" y="4564958"/>
            <a:chExt cx="520155" cy="534462"/>
          </a:xfrm>
        </p:grpSpPr>
        <p:pic>
          <p:nvPicPr>
            <p:cNvPr id="157" name="Picture 3" descr="VMW-ICON-iPad.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6982" y="4564958"/>
              <a:ext cx="520155" cy="534462"/>
            </a:xfrm>
            <a:prstGeom prst="rect">
              <a:avLst/>
            </a:prstGeom>
          </p:spPr>
        </p:pic>
        <p:pic>
          <p:nvPicPr>
            <p:cNvPr id="158" name="Picture 21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3248" y="4646049"/>
              <a:ext cx="295243" cy="27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正方形/長方形 1"/>
          <p:cNvSpPr/>
          <p:nvPr/>
        </p:nvSpPr>
        <p:spPr>
          <a:xfrm>
            <a:off x="0" y="-15551"/>
            <a:ext cx="6858000" cy="1584175"/>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45100" y="344488"/>
            <a:ext cx="7146508" cy="538609"/>
          </a:xfrm>
          <a:prstGeom prst="rect">
            <a:avLst/>
          </a:prstGeom>
          <a:noFill/>
        </p:spPr>
        <p:txBody>
          <a:bodyPr wrap="none" rtlCol="0">
            <a:spAutoFit/>
          </a:bodyPr>
          <a:lstStyle/>
          <a:p>
            <a:r>
              <a:rPr lang="ja-JP" altLang="en-US" sz="2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「香川県多言語コールセンター</a:t>
            </a:r>
            <a:r>
              <a:rPr lang="ja-JP" altLang="en-US" sz="29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9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利用者募集</a:t>
            </a:r>
            <a:r>
              <a:rPr lang="ja-JP" altLang="en-US" sz="29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4" name="テキスト ボックス 3"/>
          <p:cNvSpPr txBox="1"/>
          <p:nvPr/>
        </p:nvSpPr>
        <p:spPr>
          <a:xfrm>
            <a:off x="49672" y="-15552"/>
            <a:ext cx="3717684" cy="400110"/>
          </a:xfrm>
          <a:prstGeom prst="rect">
            <a:avLst/>
          </a:prstGeom>
          <a:noFill/>
        </p:spPr>
        <p:txBody>
          <a:bodyPr wrap="none" rtlCol="0">
            <a:spAutoFit/>
          </a:bodyPr>
          <a:lstStyle/>
          <a:p>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香川県内の</a:t>
            </a:r>
            <a:r>
              <a:rPr lang="ja-JP" altLang="en-US" sz="20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観光関係</a:t>
            </a:r>
            <a:r>
              <a:rPr lang="ja-JP" altLang="en-US" sz="20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施設様向け</a:t>
            </a:r>
            <a:endParaRPr lang="ja-JP" altLang="en-US" sz="20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正方形/長方形 107"/>
          <p:cNvSpPr/>
          <p:nvPr/>
        </p:nvSpPr>
        <p:spPr>
          <a:xfrm>
            <a:off x="0" y="901388"/>
            <a:ext cx="6858000" cy="523220"/>
          </a:xfrm>
          <a:prstGeom prst="rect">
            <a:avLst/>
          </a:prstGeom>
        </p:spPr>
        <p:txBody>
          <a:bodyPr wrap="square">
            <a:spAutoFit/>
          </a:bodyPr>
          <a:lstStyle/>
          <a:p>
            <a:r>
              <a:rPr lang="ja-JP" altLang="en-US" sz="14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香川県では外国人観光客の受入れに取り組んでいる又は取り組もうとしている県内の観光関係施設を対象として、多言語による電話通訳・ＴＶ通訳・簡易翻訳サービスを導入します。</a:t>
            </a:r>
            <a:endParaRPr lang="en-US" altLang="ja-JP" sz="14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2" name="Rectangle 32"/>
          <p:cNvSpPr>
            <a:spLocks noChangeArrowheads="1"/>
          </p:cNvSpPr>
          <p:nvPr/>
        </p:nvSpPr>
        <p:spPr bwMode="auto">
          <a:xfrm>
            <a:off x="3568698" y="2192734"/>
            <a:ext cx="296612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l" eaLnBrk="0" hangingPunct="0">
              <a:spcBef>
                <a:spcPct val="20000"/>
              </a:spcBef>
              <a:buChar char="•"/>
              <a:defRPr kumimoji="1">
                <a:solidFill>
                  <a:schemeClr val="tx1"/>
                </a:solidFill>
                <a:latin typeface="MS UI Gothic" pitchFamily="50" charset="-128"/>
                <a:ea typeface="MS UI Gothic" pitchFamily="50" charset="-128"/>
              </a:defRPr>
            </a:lvl1pPr>
            <a:lvl2pPr marL="742950" indent="-285750" algn="l" eaLnBrk="0" hangingPunct="0">
              <a:spcBef>
                <a:spcPct val="20000"/>
              </a:spcBef>
              <a:buChar char="–"/>
              <a:defRPr kumimoji="1">
                <a:solidFill>
                  <a:schemeClr val="tx1"/>
                </a:solidFill>
                <a:latin typeface="MS UI Gothic" pitchFamily="50" charset="-128"/>
                <a:ea typeface="MS UI Gothic" pitchFamily="50" charset="-128"/>
              </a:defRPr>
            </a:lvl2pPr>
            <a:lvl3pPr marL="1143000" indent="-228600" algn="l" eaLnBrk="0" hangingPunct="0">
              <a:spcBef>
                <a:spcPct val="20000"/>
              </a:spcBef>
              <a:buChar char="•"/>
              <a:defRPr kumimoji="1">
                <a:solidFill>
                  <a:schemeClr val="tx1"/>
                </a:solidFill>
                <a:latin typeface="MS UI Gothic" pitchFamily="50" charset="-128"/>
                <a:ea typeface="MS UI Gothic" pitchFamily="50" charset="-128"/>
              </a:defRPr>
            </a:lvl3pPr>
            <a:lvl4pPr marL="1600200" indent="-228600" algn="l" eaLnBrk="0" hangingPunct="0">
              <a:spcBef>
                <a:spcPct val="20000"/>
              </a:spcBef>
              <a:buChar char="–"/>
              <a:defRPr kumimoji="1">
                <a:solidFill>
                  <a:schemeClr val="tx1"/>
                </a:solidFill>
                <a:latin typeface="MS UI Gothic" pitchFamily="50" charset="-128"/>
                <a:ea typeface="MS UI Gothic" pitchFamily="50" charset="-128"/>
              </a:defRPr>
            </a:lvl4pPr>
            <a:lvl5pPr marL="2057400" indent="-228600" algn="l" eaLnBrk="0" hangingPunct="0">
              <a:spcBef>
                <a:spcPct val="20000"/>
              </a:spcBef>
              <a:buChar char="»"/>
              <a:defRPr kumimoji="1">
                <a:solidFill>
                  <a:schemeClr val="tx1"/>
                </a:solidFill>
                <a:latin typeface="MS UI Gothic" pitchFamily="50" charset="-128"/>
                <a:ea typeface="MS UI Gothic" pitchFamily="50" charset="-128"/>
              </a:defRPr>
            </a:lvl5pPr>
            <a:lvl6pPr marL="25146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6pPr>
            <a:lvl7pPr marL="29718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7pPr>
            <a:lvl8pPr marL="34290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8pPr>
            <a:lvl9pPr marL="38862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9pPr>
          </a:lstStyle>
          <a:p>
            <a:pPr algn="ctr" defTabSz="802803" eaLnBrk="1" hangingPunct="1">
              <a:spcBef>
                <a:spcPct val="0"/>
              </a:spcBef>
              <a:buFontTx/>
              <a:buNone/>
            </a:pPr>
            <a:r>
              <a:rPr lang="ja-JP" altLang="en-US" sz="1200" b="1" dirty="0" smtClean="0">
                <a:solidFill>
                  <a:prstClr val="black"/>
                </a:solidFill>
                <a:latin typeface="Meiryo UI" pitchFamily="50" charset="-128"/>
                <a:ea typeface="Meiryo UI" pitchFamily="50" charset="-128"/>
                <a:cs typeface="Meiryo UI" pitchFamily="50" charset="-128"/>
              </a:rPr>
              <a:t>海外</a:t>
            </a:r>
            <a:r>
              <a:rPr lang="ja-JP" altLang="en-US" sz="1200" b="1" dirty="0">
                <a:solidFill>
                  <a:prstClr val="black"/>
                </a:solidFill>
                <a:latin typeface="Meiryo UI" pitchFamily="50" charset="-128"/>
                <a:ea typeface="Meiryo UI" pitchFamily="50" charset="-128"/>
                <a:cs typeface="Meiryo UI" pitchFamily="50" charset="-128"/>
              </a:rPr>
              <a:t>から</a:t>
            </a:r>
            <a:r>
              <a:rPr lang="ja-JP" altLang="en-US" sz="1200" b="1" dirty="0" smtClean="0">
                <a:solidFill>
                  <a:prstClr val="black"/>
                </a:solidFill>
                <a:latin typeface="Meiryo UI" pitchFamily="50" charset="-128"/>
                <a:ea typeface="Meiryo UI" pitchFamily="50" charset="-128"/>
                <a:cs typeface="Meiryo UI" pitchFamily="50" charset="-128"/>
              </a:rPr>
              <a:t>のメールや多言語表示が可能！</a:t>
            </a:r>
            <a:endParaRPr lang="ja-JP" altLang="ja-JP" sz="1200" b="1" dirty="0">
              <a:solidFill>
                <a:prstClr val="black"/>
              </a:solidFill>
              <a:latin typeface="Meiryo UI" pitchFamily="50" charset="-128"/>
              <a:ea typeface="Meiryo UI" pitchFamily="50" charset="-128"/>
              <a:cs typeface="Meiryo UI" pitchFamily="50" charset="-128"/>
            </a:endParaRPr>
          </a:p>
        </p:txBody>
      </p:sp>
      <p:pic>
        <p:nvPicPr>
          <p:cNvPr id="113" name="Picture 131" descr="オペレーター"/>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65824" y="3614745"/>
            <a:ext cx="906025" cy="80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 name="Text Box 13"/>
          <p:cNvSpPr txBox="1">
            <a:spLocks noChangeArrowheads="1"/>
          </p:cNvSpPr>
          <p:nvPr/>
        </p:nvSpPr>
        <p:spPr bwMode="auto">
          <a:xfrm>
            <a:off x="5286749" y="4760226"/>
            <a:ext cx="1441989"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har char="•"/>
              <a:defRPr kumimoji="1">
                <a:solidFill>
                  <a:schemeClr val="tx1"/>
                </a:solidFill>
                <a:latin typeface="MS UI Gothic" pitchFamily="50" charset="-128"/>
                <a:ea typeface="MS UI Gothic" pitchFamily="50" charset="-128"/>
              </a:defRPr>
            </a:lvl1pPr>
            <a:lvl2pPr marL="742950" indent="-285750" algn="l" eaLnBrk="0" hangingPunct="0">
              <a:spcBef>
                <a:spcPct val="20000"/>
              </a:spcBef>
              <a:buChar char="–"/>
              <a:defRPr kumimoji="1">
                <a:solidFill>
                  <a:schemeClr val="tx1"/>
                </a:solidFill>
                <a:latin typeface="MS UI Gothic" pitchFamily="50" charset="-128"/>
                <a:ea typeface="MS UI Gothic" pitchFamily="50" charset="-128"/>
              </a:defRPr>
            </a:lvl2pPr>
            <a:lvl3pPr marL="1143000" indent="-228600" algn="l" eaLnBrk="0" hangingPunct="0">
              <a:spcBef>
                <a:spcPct val="20000"/>
              </a:spcBef>
              <a:buChar char="•"/>
              <a:defRPr kumimoji="1">
                <a:solidFill>
                  <a:schemeClr val="tx1"/>
                </a:solidFill>
                <a:latin typeface="MS UI Gothic" pitchFamily="50" charset="-128"/>
                <a:ea typeface="MS UI Gothic" pitchFamily="50" charset="-128"/>
              </a:defRPr>
            </a:lvl3pPr>
            <a:lvl4pPr marL="1600200" indent="-228600" algn="l" eaLnBrk="0" hangingPunct="0">
              <a:spcBef>
                <a:spcPct val="20000"/>
              </a:spcBef>
              <a:buChar char="–"/>
              <a:defRPr kumimoji="1">
                <a:solidFill>
                  <a:schemeClr val="tx1"/>
                </a:solidFill>
                <a:latin typeface="MS UI Gothic" pitchFamily="50" charset="-128"/>
                <a:ea typeface="MS UI Gothic" pitchFamily="50" charset="-128"/>
              </a:defRPr>
            </a:lvl4pPr>
            <a:lvl5pPr marL="2057400" indent="-228600" algn="l" eaLnBrk="0" hangingPunct="0">
              <a:spcBef>
                <a:spcPct val="20000"/>
              </a:spcBef>
              <a:buChar char="»"/>
              <a:defRPr kumimoji="1">
                <a:solidFill>
                  <a:schemeClr val="tx1"/>
                </a:solidFill>
                <a:latin typeface="MS UI Gothic" pitchFamily="50" charset="-128"/>
                <a:ea typeface="MS UI Gothic" pitchFamily="50" charset="-128"/>
              </a:defRPr>
            </a:lvl5pPr>
            <a:lvl6pPr marL="25146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6pPr>
            <a:lvl7pPr marL="29718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7pPr>
            <a:lvl8pPr marL="34290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8pPr>
            <a:lvl9pPr marL="38862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9pPr>
          </a:lstStyle>
          <a:p>
            <a:pPr algn="ctr" defTabSz="802803" eaLnBrk="1" hangingPunct="1">
              <a:lnSpc>
                <a:spcPct val="70000"/>
              </a:lnSpc>
              <a:spcBef>
                <a:spcPct val="50000"/>
              </a:spcBef>
              <a:buFontTx/>
              <a:buNone/>
            </a:pPr>
            <a:r>
              <a:rPr lang="ja-JP" altLang="en-US" sz="1000" dirty="0" smtClean="0">
                <a:solidFill>
                  <a:prstClr val="black"/>
                </a:solidFill>
                <a:latin typeface="Meiryo UI" pitchFamily="50" charset="-128"/>
                <a:ea typeface="Meiryo UI" pitchFamily="50" charset="-128"/>
                <a:cs typeface="Meiryo UI" pitchFamily="50" charset="-128"/>
              </a:rPr>
              <a:t>日本語　　　　外国語</a:t>
            </a:r>
            <a:endParaRPr lang="ja-JP" altLang="en-US" sz="1000" dirty="0">
              <a:solidFill>
                <a:prstClr val="black"/>
              </a:solidFill>
              <a:latin typeface="Meiryo UI" pitchFamily="50" charset="-128"/>
              <a:ea typeface="Meiryo UI" pitchFamily="50" charset="-128"/>
              <a:cs typeface="Meiryo UI" pitchFamily="50" charset="-128"/>
            </a:endParaRPr>
          </a:p>
        </p:txBody>
      </p:sp>
      <p:sp>
        <p:nvSpPr>
          <p:cNvPr id="10" name="テキスト ボックス 9"/>
          <p:cNvSpPr txBox="1"/>
          <p:nvPr/>
        </p:nvSpPr>
        <p:spPr>
          <a:xfrm>
            <a:off x="-27384" y="8697416"/>
            <a:ext cx="7003192" cy="938719"/>
          </a:xfrm>
          <a:prstGeom prst="rect">
            <a:avLst/>
          </a:prstGeom>
          <a:noFill/>
        </p:spPr>
        <p:txBody>
          <a:bodyPr wrap="square" rtlCol="0">
            <a:spAutoFit/>
          </a:bodyPr>
          <a:lstStyle/>
          <a:p>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フランス語、タガログ語</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時～</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19</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時までです。</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TV</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電話サービスの利用には別途スマートフォンまたはタブレットと</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Wi-Fi</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等の通信環境が必要です。</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通訳</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サービスをご利用いただくお客様の</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PBX</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（ビジネスフォン）の</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三者間通話</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機能または電話事業者の</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三者通話サービスの利用が必要です。</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通話</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料金は各事業者</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様にご負担願います。</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3788747" y="9389428"/>
            <a:ext cx="1800493" cy="369332"/>
          </a:xfrm>
          <a:prstGeom prst="rect">
            <a:avLst/>
          </a:prstGeom>
          <a:noFill/>
        </p:spPr>
        <p:txBody>
          <a:bodyPr wrap="none" rtlCol="0">
            <a:spAutoFit/>
          </a:bodyPr>
          <a:lstStyle/>
          <a:p>
            <a:r>
              <a:rPr lang="ja-JP" altLang="en-US" dirty="0" smtClean="0">
                <a:solidFill>
                  <a:srgbClr val="EEECE1">
                    <a:lumMod val="50000"/>
                  </a:srgbClr>
                </a:solidFill>
                <a:latin typeface="Meiryo UI" panose="020B0604030504040204" pitchFamily="50" charset="-128"/>
                <a:ea typeface="Meiryo UI" panose="020B0604030504040204" pitchFamily="50" charset="-128"/>
                <a:cs typeface="Meiryo UI" panose="020B0604030504040204" pitchFamily="50" charset="-128"/>
              </a:rPr>
              <a:t>香川県観光協会</a:t>
            </a:r>
            <a:endParaRPr lang="ja-JP" altLang="en-US" dirty="0">
              <a:solidFill>
                <a:srgbClr val="EEECE1">
                  <a:lumMod val="50000"/>
                </a:srgb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5153" y="2051534"/>
            <a:ext cx="3289722" cy="3213639"/>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5" name="正方形/長方形 64"/>
          <p:cNvSpPr/>
          <p:nvPr/>
        </p:nvSpPr>
        <p:spPr>
          <a:xfrm>
            <a:off x="85153" y="1712640"/>
            <a:ext cx="3289722" cy="35418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電話通訳・ＴＶ通訳サービス</a:t>
            </a:r>
            <a:endParaRPr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正方形/長方形 66"/>
          <p:cNvSpPr/>
          <p:nvPr/>
        </p:nvSpPr>
        <p:spPr>
          <a:xfrm>
            <a:off x="3430479" y="2051534"/>
            <a:ext cx="3330251" cy="3213639"/>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8" name="正方形/長方形 67"/>
          <p:cNvSpPr/>
          <p:nvPr/>
        </p:nvSpPr>
        <p:spPr>
          <a:xfrm>
            <a:off x="3430479" y="1712640"/>
            <a:ext cx="3330251" cy="35418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翻訳サービス</a:t>
            </a:r>
            <a:endParaRPr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円形吹き出し 6"/>
          <p:cNvSpPr/>
          <p:nvPr/>
        </p:nvSpPr>
        <p:spPr>
          <a:xfrm>
            <a:off x="556356" y="2557983"/>
            <a:ext cx="478136" cy="442095"/>
          </a:xfrm>
          <a:prstGeom prst="wedgeEllipseCallout">
            <a:avLst>
              <a:gd name="adj1" fmla="val -39784"/>
              <a:gd name="adj2" fmla="val 60438"/>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A</a:t>
            </a:r>
            <a:endParaRPr lang="ja-JP" altLang="en-US"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6" name="円形吹き出し 105"/>
          <p:cNvSpPr/>
          <p:nvPr/>
        </p:nvSpPr>
        <p:spPr>
          <a:xfrm>
            <a:off x="2300763" y="2557983"/>
            <a:ext cx="478136" cy="442095"/>
          </a:xfrm>
          <a:prstGeom prst="wedgeEllipseCallout">
            <a:avLst>
              <a:gd name="adj1" fmla="val 34726"/>
              <a:gd name="adj2" fmla="val 63348"/>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あ</a:t>
            </a:r>
          </a:p>
        </p:txBody>
      </p:sp>
      <p:pic>
        <p:nvPicPr>
          <p:cNvPr id="89" name="Picture 76" descr="kiki_0093"/>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872532">
            <a:off x="1205537" y="2872263"/>
            <a:ext cx="517677" cy="36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7" name="直線矢印コネクタ 106"/>
          <p:cNvCxnSpPr>
            <a:stCxn id="63" idx="0"/>
          </p:cNvCxnSpPr>
          <p:nvPr/>
        </p:nvCxnSpPr>
        <p:spPr>
          <a:xfrm flipV="1">
            <a:off x="1688511" y="3616916"/>
            <a:ext cx="422" cy="600079"/>
          </a:xfrm>
          <a:prstGeom prst="straightConnector1">
            <a:avLst/>
          </a:prstGeom>
          <a:ln w="31750">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9" name="角丸四角形 8"/>
          <p:cNvSpPr/>
          <p:nvPr/>
        </p:nvSpPr>
        <p:spPr>
          <a:xfrm>
            <a:off x="1127007" y="4968718"/>
            <a:ext cx="1225932" cy="21489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通訳コールセンター</a:t>
            </a:r>
            <a:endParaRPr lang="ja-JP" altLang="en-US" sz="10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四角形吹き出し 10"/>
          <p:cNvSpPr/>
          <p:nvPr/>
        </p:nvSpPr>
        <p:spPr>
          <a:xfrm>
            <a:off x="2084391" y="3896883"/>
            <a:ext cx="1188719" cy="437208"/>
          </a:xfrm>
          <a:prstGeom prst="wedgeRectCallout">
            <a:avLst>
              <a:gd name="adj1" fmla="val -44420"/>
              <a:gd name="adj2" fmla="val 67749"/>
            </a:avLst>
          </a:prstGeom>
          <a:solidFill>
            <a:schemeClr val="bg1"/>
          </a:solidFill>
          <a:ln w="158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お客様のご要望を日本語に通訳</a:t>
            </a:r>
            <a:endParaRPr lang="ja-JP" altLang="en-US" sz="1000"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1" name="四角形吹き出し 110"/>
          <p:cNvSpPr/>
          <p:nvPr/>
        </p:nvSpPr>
        <p:spPr>
          <a:xfrm>
            <a:off x="201067" y="3906603"/>
            <a:ext cx="1188719" cy="437208"/>
          </a:xfrm>
          <a:prstGeom prst="wedgeRectCallout">
            <a:avLst>
              <a:gd name="adj1" fmla="val 44491"/>
              <a:gd name="adj2" fmla="val 70692"/>
            </a:avLst>
          </a:prstGeom>
          <a:solidFill>
            <a:schemeClr val="bg1"/>
          </a:solidFill>
          <a:ln w="158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担当者様のご案内を各言語に通訳</a:t>
            </a:r>
            <a:endParaRPr lang="ja-JP" altLang="en-US" sz="1000"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93" name="Picture 2" descr="「矢印　回転　素材」の画像検索結果"/>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3200" b="96600" l="17778" r="80317">
                        <a14:foregroundMark x1="20635" y1="53400" x2="20635" y2="53400"/>
                        <a14:foregroundMark x1="32381" y1="28200" x2="32381" y2="28200"/>
                        <a14:foregroundMark x1="32381" y1="28200" x2="54444" y2="21200"/>
                        <a14:foregroundMark x1="55714" y1="16800" x2="53968" y2="26800"/>
                        <a14:foregroundMark x1="36508" y1="24400" x2="25556" y2="48600"/>
                        <a14:foregroundMark x1="27460" y1="35800" x2="24286" y2="50400"/>
                        <a14:foregroundMark x1="42540" y1="21000" x2="56190" y2="16800"/>
                        <a14:foregroundMark x1="52698" y1="12600" x2="63175" y2="20200"/>
                        <a14:foregroundMark x1="63333" y1="21400" x2="51429" y2="30200"/>
                        <a14:foregroundMark x1="34921" y1="78800" x2="46825" y2="69600"/>
                        <a14:foregroundMark x1="35714" y1="79800" x2="46508" y2="87400"/>
                        <a14:foregroundMark x1="39206" y1="80000" x2="66190" y2="70800"/>
                        <a14:foregroundMark x1="55397" y1="78200" x2="72381" y2="58400"/>
                        <a14:foregroundMark x1="70794" y1="67800" x2="72698" y2="49600"/>
                      </a14:backgroundRemoval>
                    </a14:imgEffect>
                  </a14:imgLayer>
                </a14:imgProps>
              </a:ext>
              <a:ext uri="{28A0092B-C50C-407E-A947-70E740481C1C}">
                <a14:useLocalDpi xmlns:a14="http://schemas.microsoft.com/office/drawing/2010/main" val="0"/>
              </a:ext>
            </a:extLst>
          </a:blip>
          <a:srcRect/>
          <a:stretch>
            <a:fillRect/>
          </a:stretch>
        </p:blipFill>
        <p:spPr bwMode="auto">
          <a:xfrm rot="12564217">
            <a:off x="1324371" y="3261140"/>
            <a:ext cx="738328" cy="720657"/>
          </a:xfrm>
          <a:prstGeom prst="rect">
            <a:avLst/>
          </a:prstGeom>
          <a:noFill/>
          <a:extLst>
            <a:ext uri="{909E8E84-426E-40DD-AFC4-6F175D3DCCD1}">
              <a14:hiddenFill xmlns:a14="http://schemas.microsoft.com/office/drawing/2010/main">
                <a:solidFill>
                  <a:srgbClr val="FFFFFF"/>
                </a:solidFill>
              </a14:hiddenFill>
            </a:ext>
          </a:extLst>
        </p:spPr>
      </p:pic>
      <p:sp>
        <p:nvSpPr>
          <p:cNvPr id="120" name="Text Box 63"/>
          <p:cNvSpPr txBox="1">
            <a:spLocks noChangeArrowheads="1"/>
          </p:cNvSpPr>
          <p:nvPr/>
        </p:nvSpPr>
        <p:spPr bwMode="auto">
          <a:xfrm>
            <a:off x="1201137" y="2572809"/>
            <a:ext cx="1078398"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har char="•"/>
              <a:defRPr kumimoji="1">
                <a:solidFill>
                  <a:schemeClr val="tx1"/>
                </a:solidFill>
                <a:latin typeface="MS UI Gothic" pitchFamily="50" charset="-128"/>
                <a:ea typeface="MS UI Gothic" pitchFamily="50" charset="-128"/>
              </a:defRPr>
            </a:lvl1pPr>
            <a:lvl2pPr marL="742950" indent="-285750" algn="l" eaLnBrk="0" hangingPunct="0">
              <a:spcBef>
                <a:spcPct val="20000"/>
              </a:spcBef>
              <a:buChar char="–"/>
              <a:defRPr kumimoji="1">
                <a:solidFill>
                  <a:schemeClr val="tx1"/>
                </a:solidFill>
                <a:latin typeface="MS UI Gothic" pitchFamily="50" charset="-128"/>
                <a:ea typeface="MS UI Gothic" pitchFamily="50" charset="-128"/>
              </a:defRPr>
            </a:lvl2pPr>
            <a:lvl3pPr marL="1143000" indent="-228600" algn="l" eaLnBrk="0" hangingPunct="0">
              <a:spcBef>
                <a:spcPct val="20000"/>
              </a:spcBef>
              <a:buChar char="•"/>
              <a:defRPr kumimoji="1">
                <a:solidFill>
                  <a:schemeClr val="tx1"/>
                </a:solidFill>
                <a:latin typeface="MS UI Gothic" pitchFamily="50" charset="-128"/>
                <a:ea typeface="MS UI Gothic" pitchFamily="50" charset="-128"/>
              </a:defRPr>
            </a:lvl3pPr>
            <a:lvl4pPr marL="1600200" indent="-228600" algn="l" eaLnBrk="0" hangingPunct="0">
              <a:spcBef>
                <a:spcPct val="20000"/>
              </a:spcBef>
              <a:buChar char="–"/>
              <a:defRPr kumimoji="1">
                <a:solidFill>
                  <a:schemeClr val="tx1"/>
                </a:solidFill>
                <a:latin typeface="MS UI Gothic" pitchFamily="50" charset="-128"/>
                <a:ea typeface="MS UI Gothic" pitchFamily="50" charset="-128"/>
              </a:defRPr>
            </a:lvl4pPr>
            <a:lvl5pPr marL="2057400" indent="-228600" algn="l" eaLnBrk="0" hangingPunct="0">
              <a:spcBef>
                <a:spcPct val="20000"/>
              </a:spcBef>
              <a:buChar char="»"/>
              <a:defRPr kumimoji="1">
                <a:solidFill>
                  <a:schemeClr val="tx1"/>
                </a:solidFill>
                <a:latin typeface="MS UI Gothic" pitchFamily="50" charset="-128"/>
                <a:ea typeface="MS UI Gothic" pitchFamily="50" charset="-128"/>
              </a:defRPr>
            </a:lvl5pPr>
            <a:lvl6pPr marL="25146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6pPr>
            <a:lvl7pPr marL="29718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7pPr>
            <a:lvl8pPr marL="34290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8pPr>
            <a:lvl9pPr marL="38862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9pPr>
          </a:lstStyle>
          <a:p>
            <a:pPr algn="ctr" defTabSz="802803" eaLnBrk="1" hangingPunct="1">
              <a:spcBef>
                <a:spcPct val="0"/>
              </a:spcBef>
              <a:buFontTx/>
              <a:buNone/>
            </a:pP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電話や</a:t>
            </a: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TV</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電話</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2" name="角丸四角形 121"/>
          <p:cNvSpPr/>
          <p:nvPr/>
        </p:nvSpPr>
        <p:spPr>
          <a:xfrm>
            <a:off x="5443428" y="4472472"/>
            <a:ext cx="1225932" cy="21489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通訳コールセンター</a:t>
            </a:r>
            <a:endParaRPr lang="ja-JP" altLang="en-US" sz="10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3" name="Line 21"/>
          <p:cNvSpPr>
            <a:spLocks noChangeShapeType="1"/>
          </p:cNvSpPr>
          <p:nvPr/>
        </p:nvSpPr>
        <p:spPr bwMode="auto">
          <a:xfrm>
            <a:off x="4471721" y="4074522"/>
            <a:ext cx="1081894" cy="0"/>
          </a:xfrm>
          <a:prstGeom prst="line">
            <a:avLst/>
          </a:prstGeom>
          <a:noFill/>
          <a:ln w="38100">
            <a:solidFill>
              <a:srgbClr val="00B050"/>
            </a:solidFill>
            <a:round/>
            <a:headEnd type="triangle"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02803"/>
            <a:endPar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雲形吹き出し 14"/>
          <p:cNvSpPr/>
          <p:nvPr/>
        </p:nvSpPr>
        <p:spPr>
          <a:xfrm>
            <a:off x="3502655" y="2517788"/>
            <a:ext cx="969069" cy="904307"/>
          </a:xfrm>
          <a:prstGeom prst="cloudCallout">
            <a:avLst>
              <a:gd name="adj1" fmla="val -19206"/>
              <a:gd name="adj2" fmla="val 75995"/>
            </a:avLst>
          </a:prstGeom>
          <a:solidFill>
            <a:schemeClr val="bg1"/>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110" name="Picture 130" descr="受付嬢"/>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flipH="1">
            <a:off x="3586754" y="3714511"/>
            <a:ext cx="732468" cy="660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メモ 15"/>
          <p:cNvSpPr/>
          <p:nvPr/>
        </p:nvSpPr>
        <p:spPr>
          <a:xfrm>
            <a:off x="3661676" y="2751614"/>
            <a:ext cx="416374" cy="432808"/>
          </a:xfrm>
          <a:prstGeom prst="foldedCorner">
            <a:avLst/>
          </a:prstGeom>
          <a:solidFill>
            <a:srgbClr val="FFFFCC"/>
          </a:solidFill>
          <a:ln w="9525">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dirty="0" smtClean="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ABC</a:t>
            </a:r>
          </a:p>
          <a:p>
            <a:pPr algn="ctr"/>
            <a:endParaRPr lang="ja-JP" altLang="en-US" sz="800"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8" name="直線コネクタ 17"/>
          <p:cNvCxnSpPr/>
          <p:nvPr/>
        </p:nvCxnSpPr>
        <p:spPr>
          <a:xfrm>
            <a:off x="3705157" y="2935048"/>
            <a:ext cx="31282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a:off x="3705157" y="3014444"/>
            <a:ext cx="31282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a:off x="3705157" y="3093840"/>
            <a:ext cx="31282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028" name="Picture 4" descr="「クエスチョンマーク」の画像検索結果"/>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945033">
            <a:off x="4052710" y="2700360"/>
            <a:ext cx="362453" cy="39265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メール」の画像検索結果"/>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9538" b="89538" l="0" r="100000">
                        <a14:foregroundMark x1="5231" y1="24615" x2="5231" y2="69231"/>
                        <a14:foregroundMark x1="5231" y1="68308" x2="30154" y2="48615"/>
                        <a14:foregroundMark x1="15077" y1="26462" x2="51077" y2="54462"/>
                        <a14:foregroundMark x1="51077" y1="53538" x2="85846" y2="23692"/>
                        <a14:foregroundMark x1="14154" y1="23692" x2="82769" y2="25538"/>
                        <a14:foregroundMark x1="15077" y1="75385" x2="36000" y2="56308"/>
                        <a14:foregroundMark x1="14154" y1="76308" x2="84923" y2="75385"/>
                        <a14:foregroundMark x1="64923" y1="58462" x2="88000" y2="76308"/>
                        <a14:foregroundMark x1="69846" y1="54462" x2="93846" y2="27692"/>
                        <a14:foregroundMark x1="93846" y1="27692" x2="93846" y2="70462"/>
                        <a14:foregroundMark x1="93846" y1="70462" x2="72923" y2="55385"/>
                      </a14:backgroundRemoval>
                    </a14:imgEffect>
                  </a14:imgLayer>
                </a14:imgProps>
              </a:ext>
              <a:ext uri="{28A0092B-C50C-407E-A947-70E740481C1C}">
                <a14:useLocalDpi xmlns:a14="http://schemas.microsoft.com/office/drawing/2010/main" val="0"/>
              </a:ext>
            </a:extLst>
          </a:blip>
          <a:srcRect/>
          <a:stretch>
            <a:fillRect/>
          </a:stretch>
        </p:blipFill>
        <p:spPr bwMode="auto">
          <a:xfrm>
            <a:off x="4760772" y="3414156"/>
            <a:ext cx="556775" cy="603173"/>
          </a:xfrm>
          <a:prstGeom prst="rect">
            <a:avLst/>
          </a:prstGeom>
          <a:noFill/>
          <a:extLst>
            <a:ext uri="{909E8E84-426E-40DD-AFC4-6F175D3DCCD1}">
              <a14:hiddenFill xmlns:a14="http://schemas.microsoft.com/office/drawing/2010/main">
                <a:solidFill>
                  <a:srgbClr val="FFFFFF"/>
                </a:solidFill>
              </a14:hiddenFill>
            </a:ext>
          </a:extLst>
        </p:spPr>
      </p:pic>
      <p:sp>
        <p:nvSpPr>
          <p:cNvPr id="127" name="四角形吹き出し 126"/>
          <p:cNvSpPr/>
          <p:nvPr/>
        </p:nvSpPr>
        <p:spPr>
          <a:xfrm>
            <a:off x="5371234" y="2960778"/>
            <a:ext cx="1298129" cy="446247"/>
          </a:xfrm>
          <a:prstGeom prst="wedgeRectCallout">
            <a:avLst>
              <a:gd name="adj1" fmla="val 8179"/>
              <a:gd name="adj2" fmla="val 81068"/>
            </a:avLst>
          </a:prstGeom>
          <a:solidFill>
            <a:schemeClr val="bg1"/>
          </a:solidFill>
          <a:ln w="158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翻訳したテキストを</a:t>
            </a:r>
            <a:endParaRPr lang="en-US" altLang="ja-JP" sz="1000" dirty="0" smtClean="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dirty="0" smtClean="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ご担当者へ返信</a:t>
            </a:r>
            <a:endParaRPr lang="ja-JP" altLang="en-US" sz="1000"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8" name="四角形吹き出し 127"/>
          <p:cNvSpPr/>
          <p:nvPr/>
        </p:nvSpPr>
        <p:spPr>
          <a:xfrm>
            <a:off x="3547284" y="4418713"/>
            <a:ext cx="1298129" cy="405679"/>
          </a:xfrm>
          <a:prstGeom prst="wedgeRectCallout">
            <a:avLst>
              <a:gd name="adj1" fmla="val 10009"/>
              <a:gd name="adj2" fmla="val -70035"/>
            </a:avLst>
          </a:prstGeom>
          <a:solidFill>
            <a:schemeClr val="bg1"/>
          </a:solidFill>
          <a:ln w="158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翻訳したいテキストを</a:t>
            </a:r>
            <a:endParaRPr lang="en-US" altLang="ja-JP" sz="1000" dirty="0" smtClean="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dirty="0" smtClean="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専用アドレスに送信</a:t>
            </a:r>
            <a:endParaRPr lang="ja-JP" altLang="en-US" sz="1000"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29" name="Picture 2" descr="「矢印　回転　素材」の画像検索結果"/>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3200" b="96600" l="17778" r="80317">
                        <a14:foregroundMark x1="20635" y1="53400" x2="20635" y2="53400"/>
                        <a14:foregroundMark x1="32381" y1="28200" x2="32381" y2="28200"/>
                        <a14:foregroundMark x1="32381" y1="28200" x2="54444" y2="21200"/>
                        <a14:foregroundMark x1="55714" y1="16800" x2="53968" y2="26800"/>
                        <a14:foregroundMark x1="36508" y1="24400" x2="25556" y2="48600"/>
                        <a14:foregroundMark x1="27460" y1="35800" x2="24286" y2="50400"/>
                        <a14:foregroundMark x1="42540" y1="21000" x2="56190" y2="16800"/>
                        <a14:foregroundMark x1="52698" y1="12600" x2="63175" y2="20200"/>
                        <a14:foregroundMark x1="63333" y1="21400" x2="51429" y2="30200"/>
                        <a14:foregroundMark x1="34921" y1="78800" x2="46825" y2="69600"/>
                        <a14:foregroundMark x1="35714" y1="79800" x2="46508" y2="87400"/>
                        <a14:foregroundMark x1="39206" y1="80000" x2="66190" y2="70800"/>
                        <a14:foregroundMark x1="55397" y1="78200" x2="72381" y2="58400"/>
                        <a14:foregroundMark x1="70794" y1="67800" x2="72698" y2="49600"/>
                      </a14:backgroundRemoval>
                    </a14:imgEffect>
                  </a14:imgLayer>
                </a14:imgProps>
              </a:ext>
              <a:ext uri="{28A0092B-C50C-407E-A947-70E740481C1C}">
                <a14:useLocalDpi xmlns:a14="http://schemas.microsoft.com/office/drawing/2010/main" val="0"/>
              </a:ext>
            </a:extLst>
          </a:blip>
          <a:srcRect/>
          <a:stretch>
            <a:fillRect/>
          </a:stretch>
        </p:blipFill>
        <p:spPr bwMode="auto">
          <a:xfrm rot="12564217">
            <a:off x="5866411" y="4701962"/>
            <a:ext cx="313123" cy="305629"/>
          </a:xfrm>
          <a:prstGeom prst="rect">
            <a:avLst/>
          </a:prstGeom>
          <a:noFill/>
          <a:extLst>
            <a:ext uri="{909E8E84-426E-40DD-AFC4-6F175D3DCCD1}">
              <a14:hiddenFill xmlns:a14="http://schemas.microsoft.com/office/drawing/2010/main">
                <a:solidFill>
                  <a:srgbClr val="FFFFFF"/>
                </a:solidFill>
              </a14:hiddenFill>
            </a:ext>
          </a:extLst>
        </p:spPr>
      </p:pic>
      <p:sp>
        <p:nvSpPr>
          <p:cNvPr id="131" name="Text Box 13"/>
          <p:cNvSpPr txBox="1">
            <a:spLocks noChangeArrowheads="1"/>
          </p:cNvSpPr>
          <p:nvPr/>
        </p:nvSpPr>
        <p:spPr bwMode="auto">
          <a:xfrm>
            <a:off x="5303058" y="4988544"/>
            <a:ext cx="1441989"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har char="•"/>
              <a:defRPr kumimoji="1">
                <a:solidFill>
                  <a:schemeClr val="tx1"/>
                </a:solidFill>
                <a:latin typeface="MS UI Gothic" pitchFamily="50" charset="-128"/>
                <a:ea typeface="MS UI Gothic" pitchFamily="50" charset="-128"/>
              </a:defRPr>
            </a:lvl1pPr>
            <a:lvl2pPr marL="742950" indent="-285750" algn="l" eaLnBrk="0" hangingPunct="0">
              <a:spcBef>
                <a:spcPct val="20000"/>
              </a:spcBef>
              <a:buChar char="–"/>
              <a:defRPr kumimoji="1">
                <a:solidFill>
                  <a:schemeClr val="tx1"/>
                </a:solidFill>
                <a:latin typeface="MS UI Gothic" pitchFamily="50" charset="-128"/>
                <a:ea typeface="MS UI Gothic" pitchFamily="50" charset="-128"/>
              </a:defRPr>
            </a:lvl2pPr>
            <a:lvl3pPr marL="1143000" indent="-228600" algn="l" eaLnBrk="0" hangingPunct="0">
              <a:spcBef>
                <a:spcPct val="20000"/>
              </a:spcBef>
              <a:buChar char="•"/>
              <a:defRPr kumimoji="1">
                <a:solidFill>
                  <a:schemeClr val="tx1"/>
                </a:solidFill>
                <a:latin typeface="MS UI Gothic" pitchFamily="50" charset="-128"/>
                <a:ea typeface="MS UI Gothic" pitchFamily="50" charset="-128"/>
              </a:defRPr>
            </a:lvl3pPr>
            <a:lvl4pPr marL="1600200" indent="-228600" algn="l" eaLnBrk="0" hangingPunct="0">
              <a:spcBef>
                <a:spcPct val="20000"/>
              </a:spcBef>
              <a:buChar char="–"/>
              <a:defRPr kumimoji="1">
                <a:solidFill>
                  <a:schemeClr val="tx1"/>
                </a:solidFill>
                <a:latin typeface="MS UI Gothic" pitchFamily="50" charset="-128"/>
                <a:ea typeface="MS UI Gothic" pitchFamily="50" charset="-128"/>
              </a:defRPr>
            </a:lvl4pPr>
            <a:lvl5pPr marL="2057400" indent="-228600" algn="l" eaLnBrk="0" hangingPunct="0">
              <a:spcBef>
                <a:spcPct val="20000"/>
              </a:spcBef>
              <a:buChar char="»"/>
              <a:defRPr kumimoji="1">
                <a:solidFill>
                  <a:schemeClr val="tx1"/>
                </a:solidFill>
                <a:latin typeface="MS UI Gothic" pitchFamily="50" charset="-128"/>
                <a:ea typeface="MS UI Gothic" pitchFamily="50" charset="-128"/>
              </a:defRPr>
            </a:lvl5pPr>
            <a:lvl6pPr marL="25146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6pPr>
            <a:lvl7pPr marL="29718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7pPr>
            <a:lvl8pPr marL="34290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8pPr>
            <a:lvl9pPr marL="38862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9pPr>
          </a:lstStyle>
          <a:p>
            <a:pPr algn="ctr" defTabSz="802803" eaLnBrk="1" hangingPunct="1">
              <a:lnSpc>
                <a:spcPct val="70000"/>
              </a:lnSpc>
              <a:spcBef>
                <a:spcPct val="50000"/>
              </a:spcBef>
              <a:buFontTx/>
              <a:buNone/>
            </a:pPr>
            <a:r>
              <a:rPr lang="ja-JP" altLang="en-US" sz="1000" dirty="0" smtClean="0">
                <a:solidFill>
                  <a:prstClr val="black"/>
                </a:solidFill>
                <a:latin typeface="Meiryo UI" pitchFamily="50" charset="-128"/>
                <a:ea typeface="Meiryo UI" pitchFamily="50" charset="-128"/>
                <a:cs typeface="Meiryo UI" pitchFamily="50" charset="-128"/>
              </a:rPr>
              <a:t>どちらでからも対応可能</a:t>
            </a:r>
            <a:endParaRPr lang="ja-JP" altLang="en-US" sz="1000" dirty="0">
              <a:solidFill>
                <a:prstClr val="black"/>
              </a:solidFill>
              <a:latin typeface="Meiryo UI" pitchFamily="50" charset="-128"/>
              <a:ea typeface="Meiryo UI" pitchFamily="50" charset="-128"/>
              <a:cs typeface="Meiryo UI" pitchFamily="50" charset="-128"/>
            </a:endParaRPr>
          </a:p>
        </p:txBody>
      </p:sp>
      <p:graphicFrame>
        <p:nvGraphicFramePr>
          <p:cNvPr id="132" name="表 131"/>
          <p:cNvGraphicFramePr>
            <a:graphicFrameLocks noGrp="1"/>
          </p:cNvGraphicFramePr>
          <p:nvPr>
            <p:extLst>
              <p:ext uri="{D42A27DB-BD31-4B8C-83A1-F6EECF244321}">
                <p14:modId xmlns:p14="http://schemas.microsoft.com/office/powerpoint/2010/main" val="261352465"/>
              </p:ext>
            </p:extLst>
          </p:nvPr>
        </p:nvGraphicFramePr>
        <p:xfrm>
          <a:off x="188365" y="5784854"/>
          <a:ext cx="6468295" cy="2872740"/>
        </p:xfrm>
        <a:graphic>
          <a:graphicData uri="http://schemas.openxmlformats.org/drawingml/2006/table">
            <a:tbl>
              <a:tblPr firstRow="1" bandRow="1">
                <a:tableStyleId>{5C22544A-7EE6-4342-B048-85BDC9FD1C3A}</a:tableStyleId>
              </a:tblPr>
              <a:tblGrid>
                <a:gridCol w="1139703"/>
                <a:gridCol w="5328592"/>
              </a:tblGrid>
              <a:tr h="297180">
                <a:tc>
                  <a:txBody>
                    <a:bodyPr/>
                    <a:lstStyle/>
                    <a:p>
                      <a:pPr algn="ctr"/>
                      <a:r>
                        <a:rPr kumimoji="1" lang="ja-JP" altLang="en-US" sz="1300" b="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対象</a:t>
                      </a:r>
                      <a:endPar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T="49530" marB="49530" anchor="ctr">
                    <a:lnL w="12700" cap="flat" cmpd="sng" algn="ctr">
                      <a:noFill/>
                      <a:prstDash val="dot"/>
                      <a:round/>
                      <a:headEnd type="none" w="med" len="med"/>
                      <a:tailEnd type="none" w="med" len="med"/>
                    </a:lnL>
                    <a:lnB w="28575" cap="flat" cmpd="sng" algn="ctr">
                      <a:solidFill>
                        <a:schemeClr val="bg1">
                          <a:lumMod val="75000"/>
                        </a:schemeClr>
                      </a:solidFill>
                      <a:prstDash val="dot"/>
                      <a:round/>
                      <a:headEnd type="none" w="med" len="med"/>
                      <a:tailEnd type="none" w="med" len="med"/>
                    </a:lnB>
                    <a:solidFill>
                      <a:schemeClr val="bg1"/>
                    </a:solidFill>
                  </a:tcPr>
                </a:tc>
                <a:tc>
                  <a:txBody>
                    <a:bodyPr/>
                    <a:lstStyle/>
                    <a:p>
                      <a:r>
                        <a:rPr kumimoji="1" lang="ja-JP" altLang="en-US" sz="1300" b="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香川県内の観光関係施設様</a:t>
                      </a:r>
                      <a:endPar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T="49530" marB="49530" anchor="ctr">
                    <a:lnB w="28575" cap="flat" cmpd="sng" algn="ctr">
                      <a:solidFill>
                        <a:schemeClr val="bg1">
                          <a:lumMod val="75000"/>
                        </a:schemeClr>
                      </a:solidFill>
                      <a:prstDash val="dot"/>
                      <a:round/>
                      <a:headEnd type="none" w="med" len="med"/>
                      <a:tailEnd type="none" w="med" len="med"/>
                    </a:lnB>
                    <a:solidFill>
                      <a:schemeClr val="bg1"/>
                    </a:solidFill>
                  </a:tcPr>
                </a:tc>
              </a:tr>
              <a:tr h="297180">
                <a:tc>
                  <a:txBody>
                    <a:bodyPr/>
                    <a:lstStyle/>
                    <a:p>
                      <a:pPr algn="ctr"/>
                      <a:r>
                        <a:rPr kumimoji="1" lang="ja-JP" altLang="en-US" sz="1300" b="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開始日</a:t>
                      </a:r>
                      <a:endPar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T="49530" marB="49530" anchor="ctr">
                    <a:lnL w="12700" cap="flat" cmpd="sng" algn="ctr">
                      <a:noFill/>
                      <a:prstDash val="dot"/>
                      <a:round/>
                      <a:headEnd type="none" w="med" len="med"/>
                      <a:tailEnd type="none" w="med" len="med"/>
                    </a:lnL>
                    <a:lnT w="28575" cap="flat" cmpd="sng" algn="ctr">
                      <a:solidFill>
                        <a:schemeClr val="bg1">
                          <a:lumMod val="75000"/>
                        </a:schemeClr>
                      </a:solidFill>
                      <a:prstDash val="dot"/>
                      <a:round/>
                      <a:headEnd type="none" w="med" len="med"/>
                      <a:tailEnd type="none" w="med" len="med"/>
                    </a:lnT>
                    <a:lnB w="28575" cap="flat" cmpd="sng" algn="ctr">
                      <a:solidFill>
                        <a:schemeClr val="bg1">
                          <a:lumMod val="75000"/>
                        </a:schemeClr>
                      </a:solidFill>
                      <a:prstDash val="dot"/>
                      <a:round/>
                      <a:headEnd type="none" w="med" len="med"/>
                      <a:tailEnd type="none" w="med" len="med"/>
                    </a:lnB>
                    <a:solidFill>
                      <a:schemeClr val="bg1"/>
                    </a:solidFill>
                  </a:tcPr>
                </a:tc>
                <a:tc>
                  <a:txBody>
                    <a:bodyPr/>
                    <a:lstStyle/>
                    <a:p>
                      <a:r>
                        <a:rPr kumimoji="1" lang="ja-JP" altLang="en-US" sz="1300" b="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300" b="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300" b="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300" b="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300" b="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300" b="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14</a:t>
                      </a:r>
                      <a:r>
                        <a:rPr kumimoji="1" lang="ja-JP" altLang="en-US" sz="1300" b="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日</a:t>
                      </a:r>
                      <a:r>
                        <a:rPr kumimoji="1" lang="en-US" altLang="ja-JP" sz="1300" b="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300" b="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金</a:t>
                      </a:r>
                      <a:r>
                        <a:rPr kumimoji="1" lang="en-US" altLang="ja-JP" sz="1300" b="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300" b="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T="49530" marB="49530" anchor="ctr">
                    <a:lnT w="28575" cap="flat" cmpd="sng" algn="ctr">
                      <a:solidFill>
                        <a:schemeClr val="bg1">
                          <a:lumMod val="75000"/>
                        </a:schemeClr>
                      </a:solidFill>
                      <a:prstDash val="dot"/>
                      <a:round/>
                      <a:headEnd type="none" w="med" len="med"/>
                      <a:tailEnd type="none" w="med" len="med"/>
                    </a:lnT>
                    <a:lnB w="28575" cap="flat" cmpd="sng" algn="ctr">
                      <a:solidFill>
                        <a:schemeClr val="bg1">
                          <a:lumMod val="75000"/>
                        </a:schemeClr>
                      </a:solidFill>
                      <a:prstDash val="dot"/>
                      <a:round/>
                      <a:headEnd type="none" w="med" len="med"/>
                      <a:tailEnd type="none" w="med" len="med"/>
                    </a:lnB>
                    <a:solidFill>
                      <a:schemeClr val="bg1"/>
                    </a:solidFill>
                  </a:tcPr>
                </a:tc>
              </a:tr>
              <a:tr h="495300">
                <a:tc>
                  <a:txBody>
                    <a:bodyPr/>
                    <a:lstStyle/>
                    <a:p>
                      <a:pPr algn="ctr"/>
                      <a:r>
                        <a:rPr kumimoji="1" lang="ja-JP" altLang="en-US" sz="1300" b="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対応言語</a:t>
                      </a:r>
                      <a:endPar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T="49530" marB="49530" anchor="ctr">
                    <a:lnL w="12700" cap="flat" cmpd="sng" algn="ctr">
                      <a:noFill/>
                      <a:prstDash val="dot"/>
                      <a:round/>
                      <a:headEnd type="none" w="med" len="med"/>
                      <a:tailEnd type="none" w="med" len="med"/>
                    </a:lnL>
                    <a:lnT w="28575" cap="flat" cmpd="sng" algn="ctr">
                      <a:solidFill>
                        <a:schemeClr val="bg1">
                          <a:lumMod val="75000"/>
                        </a:schemeClr>
                      </a:solidFill>
                      <a:prstDash val="dot"/>
                      <a:round/>
                      <a:headEnd type="none" w="med" len="med"/>
                      <a:tailEnd type="none" w="med" len="med"/>
                    </a:lnT>
                    <a:lnB w="28575" cap="flat" cmpd="sng" algn="ctr">
                      <a:solidFill>
                        <a:schemeClr val="bg1">
                          <a:lumMod val="75000"/>
                        </a:schemeClr>
                      </a:solidFill>
                      <a:prstDash val="dot"/>
                      <a:round/>
                      <a:headEnd type="none" w="med" len="med"/>
                      <a:tailEnd type="none" w="med" len="med"/>
                    </a:lnB>
                    <a:solidFill>
                      <a:schemeClr val="bg1"/>
                    </a:solidFill>
                  </a:tcPr>
                </a:tc>
                <a:tc>
                  <a:txBody>
                    <a:bodyPr/>
                    <a:lstStyle/>
                    <a:p>
                      <a:r>
                        <a:rPr kumimoji="1" lang="ja-JP" altLang="en-US" sz="1300" b="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９言語（英語・中国語・韓国語・</a:t>
                      </a:r>
                      <a:r>
                        <a:rPr lang="ja-JP" altLang="en-US" sz="13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ポルトガル語・スペイン語・タイ語・ベトナム語</a:t>
                      </a:r>
                      <a:endParaRPr lang="en-US" altLang="ja-JP" sz="13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・フランス語・タガログ語）</a:t>
                      </a:r>
                      <a:endParaRPr lang="en-US" altLang="ja-JP" sz="13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T="49530" marB="49530" anchor="ctr">
                    <a:lnT w="28575" cap="flat" cmpd="sng" algn="ctr">
                      <a:solidFill>
                        <a:schemeClr val="bg1">
                          <a:lumMod val="75000"/>
                        </a:schemeClr>
                      </a:solidFill>
                      <a:prstDash val="dot"/>
                      <a:round/>
                      <a:headEnd type="none" w="med" len="med"/>
                      <a:tailEnd type="none" w="med" len="med"/>
                    </a:lnT>
                    <a:lnB w="28575" cap="flat" cmpd="sng" algn="ctr">
                      <a:solidFill>
                        <a:schemeClr val="bg1">
                          <a:lumMod val="75000"/>
                        </a:schemeClr>
                      </a:solidFill>
                      <a:prstDash val="dot"/>
                      <a:round/>
                      <a:headEnd type="none" w="med" len="med"/>
                      <a:tailEnd type="none" w="med" len="med"/>
                    </a:lnB>
                    <a:solidFill>
                      <a:schemeClr val="bg1"/>
                    </a:solidFill>
                  </a:tcPr>
                </a:tc>
              </a:tr>
              <a:tr h="297180">
                <a:tc>
                  <a:txBody>
                    <a:bodyPr/>
                    <a:lstStyle/>
                    <a:p>
                      <a:pPr algn="ctr"/>
                      <a:r>
                        <a:rPr kumimoji="1" lang="ja-JP" altLang="en-US" sz="1300" b="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対応時間</a:t>
                      </a:r>
                      <a:endPar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T="49530" marB="49530" anchor="ctr">
                    <a:lnL w="12700" cap="flat" cmpd="sng" algn="ctr">
                      <a:noFill/>
                      <a:prstDash val="dot"/>
                      <a:round/>
                      <a:headEnd type="none" w="med" len="med"/>
                      <a:tailEnd type="none" w="med" len="med"/>
                    </a:lnL>
                    <a:lnT w="28575" cap="flat" cmpd="sng" algn="ctr">
                      <a:solidFill>
                        <a:schemeClr val="bg1">
                          <a:lumMod val="75000"/>
                        </a:schemeClr>
                      </a:solidFill>
                      <a:prstDash val="dot"/>
                      <a:round/>
                      <a:headEnd type="none" w="med" len="med"/>
                      <a:tailEnd type="none" w="med" len="med"/>
                    </a:lnT>
                    <a:lnB w="28575" cap="flat" cmpd="sng" algn="ctr">
                      <a:solidFill>
                        <a:schemeClr val="bg1">
                          <a:lumMod val="75000"/>
                        </a:schemeClr>
                      </a:solidFill>
                      <a:prstDash val="dot"/>
                      <a:round/>
                      <a:headEnd type="none" w="med" len="med"/>
                      <a:tailEnd type="none" w="med" len="med"/>
                    </a:lnB>
                    <a:solidFill>
                      <a:schemeClr val="bg1"/>
                    </a:solidFill>
                  </a:tcPr>
                </a:tc>
                <a:tc>
                  <a:txBody>
                    <a:bodyPr/>
                    <a:lstStyle/>
                    <a:p>
                      <a:r>
                        <a:rPr kumimoji="1" lang="en-US" altLang="ja-JP" sz="1300" b="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300" b="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時間</a:t>
                      </a:r>
                      <a:r>
                        <a:rPr kumimoji="1" lang="en-US" altLang="ja-JP" sz="1300" b="0" baseline="300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300" b="0" baseline="300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300" b="0" baseline="300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T="49530" marB="49530" anchor="b">
                    <a:lnT w="28575" cap="flat" cmpd="sng" algn="ctr">
                      <a:solidFill>
                        <a:schemeClr val="bg1">
                          <a:lumMod val="75000"/>
                        </a:schemeClr>
                      </a:solidFill>
                      <a:prstDash val="dot"/>
                      <a:round/>
                      <a:headEnd type="none" w="med" len="med"/>
                      <a:tailEnd type="none" w="med" len="med"/>
                    </a:lnT>
                    <a:lnB w="28575" cap="flat" cmpd="sng" algn="ctr">
                      <a:solidFill>
                        <a:schemeClr val="bg1">
                          <a:lumMod val="75000"/>
                        </a:schemeClr>
                      </a:solidFill>
                      <a:prstDash val="dot"/>
                      <a:round/>
                      <a:headEnd type="none" w="med" len="med"/>
                      <a:tailEnd type="none" w="med" len="med"/>
                    </a:lnB>
                    <a:solidFill>
                      <a:schemeClr val="bg1"/>
                    </a:solidFill>
                  </a:tcPr>
                </a:tc>
              </a:tr>
              <a:tr h="297180">
                <a:tc>
                  <a:txBody>
                    <a:bodyPr/>
                    <a:lstStyle/>
                    <a:p>
                      <a:pPr algn="ctr"/>
                      <a:r>
                        <a:rPr kumimoji="1" lang="ja-JP" altLang="en-US" sz="1300" b="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対応手段</a:t>
                      </a:r>
                      <a:endPar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T="49530" marB="49530" anchor="ctr">
                    <a:lnL w="12700" cap="flat" cmpd="sng" algn="ctr">
                      <a:noFill/>
                      <a:prstDash val="dot"/>
                      <a:round/>
                      <a:headEnd type="none" w="med" len="med"/>
                      <a:tailEnd type="none" w="med" len="med"/>
                    </a:lnL>
                    <a:lnT w="28575" cap="flat" cmpd="sng" algn="ctr">
                      <a:solidFill>
                        <a:schemeClr val="bg1">
                          <a:lumMod val="75000"/>
                        </a:schemeClr>
                      </a:solidFill>
                      <a:prstDash val="dot"/>
                      <a:round/>
                      <a:headEnd type="none" w="med" len="med"/>
                      <a:tailEnd type="none" w="med" len="med"/>
                    </a:lnT>
                    <a:lnB w="28575" cap="flat" cmpd="sng" algn="ctr">
                      <a:solidFill>
                        <a:schemeClr val="bg1">
                          <a:lumMod val="75000"/>
                        </a:schemeClr>
                      </a:solidFill>
                      <a:prstDash val="dot"/>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300" b="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外国人との対面対応時の電話を介した通訳（電話</a:t>
                      </a:r>
                      <a:r>
                        <a:rPr kumimoji="1" lang="en-US" altLang="ja-JP" sz="1300" b="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/TV</a:t>
                      </a:r>
                      <a:r>
                        <a:rPr kumimoji="1" lang="ja-JP" altLang="en-US" sz="1300" b="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電話</a:t>
                      </a:r>
                      <a:r>
                        <a:rPr kumimoji="1" lang="en-US" altLang="ja-JP" sz="1300" b="0" baseline="300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300" b="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300" b="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300" b="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外国人との電話対応時の電話を介した通訳（電話</a:t>
                      </a:r>
                      <a:r>
                        <a:rPr kumimoji="1" lang="en-US" altLang="ja-JP" sz="1300" b="0" baseline="300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300" b="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T="49530" marB="49530" anchor="ctr">
                    <a:lnT w="28575" cap="flat" cmpd="sng" algn="ctr">
                      <a:solidFill>
                        <a:schemeClr val="bg1">
                          <a:lumMod val="75000"/>
                        </a:schemeClr>
                      </a:solidFill>
                      <a:prstDash val="dot"/>
                      <a:round/>
                      <a:headEnd type="none" w="med" len="med"/>
                      <a:tailEnd type="none" w="med" len="med"/>
                    </a:lnT>
                    <a:lnB w="28575" cap="flat" cmpd="sng" algn="ctr">
                      <a:solidFill>
                        <a:schemeClr val="bg1">
                          <a:lumMod val="75000"/>
                        </a:schemeClr>
                      </a:solidFill>
                      <a:prstDash val="dot"/>
                      <a:round/>
                      <a:headEnd type="none" w="med" len="med"/>
                      <a:tailEnd type="none" w="med" len="med"/>
                    </a:lnB>
                    <a:solidFill>
                      <a:schemeClr val="bg1"/>
                    </a:solidFill>
                  </a:tcPr>
                </a:tc>
              </a:tr>
              <a:tr h="297180">
                <a:tc>
                  <a:txBody>
                    <a:bodyPr/>
                    <a:lstStyle/>
                    <a:p>
                      <a:pPr algn="ctr"/>
                      <a:r>
                        <a:rPr kumimoji="1" lang="ja-JP" altLang="en-US" sz="1300" b="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登録利用料</a:t>
                      </a:r>
                      <a:endPar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T="49530" marB="49530" anchor="ctr">
                    <a:lnL w="12700" cap="flat" cmpd="sng" algn="ctr">
                      <a:noFill/>
                      <a:prstDash val="dot"/>
                      <a:round/>
                      <a:headEnd type="none" w="med" len="med"/>
                      <a:tailEnd type="none" w="med" len="med"/>
                    </a:lnL>
                    <a:lnT w="28575" cap="flat" cmpd="sng" algn="ctr">
                      <a:solidFill>
                        <a:schemeClr val="bg1">
                          <a:lumMod val="75000"/>
                        </a:schemeClr>
                      </a:solidFill>
                      <a:prstDash val="dot"/>
                      <a:round/>
                      <a:headEnd type="none" w="med" len="med"/>
                      <a:tailEnd type="none" w="med" len="med"/>
                    </a:lnT>
                    <a:lnB w="28575" cap="flat" cmpd="sng" algn="ctr">
                      <a:solidFill>
                        <a:schemeClr val="bg1">
                          <a:lumMod val="75000"/>
                        </a:schemeClr>
                      </a:solidFill>
                      <a:prstDash val="dot"/>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300" b="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年額</a:t>
                      </a:r>
                      <a:r>
                        <a:rPr kumimoji="1" lang="en-US" altLang="ja-JP" sz="1300" b="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5,000</a:t>
                      </a:r>
                      <a:r>
                        <a:rPr kumimoji="1" lang="ja-JP" altLang="en-US" sz="1300" b="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円　（観光案内所は、</a:t>
                      </a:r>
                      <a:r>
                        <a:rPr kumimoji="1" lang="en-US" altLang="ja-JP" sz="1300" b="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10,000</a:t>
                      </a:r>
                      <a:r>
                        <a:rPr kumimoji="1" lang="ja-JP" altLang="en-US" sz="1300" b="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円）</a:t>
                      </a:r>
                      <a:endParaRPr kumimoji="1" lang="en-US" altLang="ja-JP" sz="1300" b="0" baseline="300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300" b="0" baseline="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ただし、今年度は年額</a:t>
                      </a:r>
                      <a:r>
                        <a:rPr kumimoji="1" lang="en-US" altLang="ja-JP" sz="1300" b="0" baseline="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3,000</a:t>
                      </a:r>
                      <a:r>
                        <a:rPr kumimoji="1" lang="ja-JP" altLang="en-US" sz="1300" b="0" baseline="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円　（観光案内所は、</a:t>
                      </a:r>
                      <a:r>
                        <a:rPr kumimoji="1" lang="en-US" altLang="ja-JP" sz="1300" b="0" baseline="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8,000</a:t>
                      </a:r>
                      <a:r>
                        <a:rPr kumimoji="1" lang="ja-JP" altLang="en-US" sz="1300" b="0" baseline="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円）</a:t>
                      </a:r>
                      <a:r>
                        <a:rPr kumimoji="1" lang="en-US" altLang="ja-JP" sz="1300" b="0" baseline="300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※4</a:t>
                      </a:r>
                    </a:p>
                  </a:txBody>
                  <a:tcPr marT="49530" marB="49530" anchor="ctr">
                    <a:lnT w="28575" cap="flat" cmpd="sng" algn="ctr">
                      <a:solidFill>
                        <a:schemeClr val="bg1">
                          <a:lumMod val="75000"/>
                        </a:schemeClr>
                      </a:solidFill>
                      <a:prstDash val="dot"/>
                      <a:round/>
                      <a:headEnd type="none" w="med" len="med"/>
                      <a:tailEnd type="none" w="med" len="med"/>
                    </a:lnT>
                    <a:lnB w="28575" cap="flat" cmpd="sng" algn="ctr">
                      <a:solidFill>
                        <a:schemeClr val="bg1">
                          <a:lumMod val="75000"/>
                        </a:schemeClr>
                      </a:solidFill>
                      <a:prstDash val="dot"/>
                      <a:round/>
                      <a:headEnd type="none" w="med" len="med"/>
                      <a:tailEnd type="none" w="med" len="med"/>
                    </a:lnB>
                    <a:solidFill>
                      <a:schemeClr val="bg1"/>
                    </a:solidFill>
                  </a:tcPr>
                </a:tc>
              </a:tr>
              <a:tr h="495300">
                <a:tc>
                  <a:txBody>
                    <a:bodyPr/>
                    <a:lstStyle/>
                    <a:p>
                      <a:pPr algn="ctr"/>
                      <a:r>
                        <a:rPr kumimoji="1" lang="ja-JP" altLang="en-US" sz="1300" b="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留意点</a:t>
                      </a:r>
                      <a:endParaRPr kumimoji="1" lang="ja-JP" altLang="en-US" sz="1300" b="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T="49530" marB="49530" anchor="ctr">
                    <a:lnL w="12700" cap="flat" cmpd="sng" algn="ctr">
                      <a:noFill/>
                      <a:prstDash val="dot"/>
                      <a:round/>
                      <a:headEnd type="none" w="med" len="med"/>
                      <a:tailEnd type="none" w="med" len="med"/>
                    </a:lnL>
                    <a:lnT w="28575" cap="flat" cmpd="sng" algn="ctr">
                      <a:solidFill>
                        <a:schemeClr val="bg1">
                          <a:lumMod val="75000"/>
                        </a:schemeClr>
                      </a:solidFill>
                      <a:prstDash val="dot"/>
                      <a:round/>
                      <a:headEnd type="none" w="med" len="med"/>
                      <a:tailEnd type="none" w="med" len="med"/>
                    </a:lnT>
                    <a:solidFill>
                      <a:schemeClr val="bg1"/>
                    </a:solidFill>
                  </a:tcPr>
                </a:tc>
                <a:tc>
                  <a:txBody>
                    <a:bodyPr/>
                    <a:lstStyle/>
                    <a:p>
                      <a:r>
                        <a:rPr lang="ja-JP" altLang="en-US" sz="13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日常会話程度を想定し、医療通訳や法律相談などの専門的な通訳・翻訳は対象外</a:t>
                      </a:r>
                      <a:endParaRPr lang="en-US" altLang="ja-JP" sz="1300" dirty="0" smtClean="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T="49530" marB="49530" anchor="ctr">
                    <a:lnT w="28575" cap="flat" cmpd="sng" algn="ctr">
                      <a:solidFill>
                        <a:schemeClr val="bg1">
                          <a:lumMod val="75000"/>
                        </a:schemeClr>
                      </a:solidFill>
                      <a:prstDash val="dot"/>
                      <a:round/>
                      <a:headEnd type="none" w="med" len="med"/>
                      <a:tailEnd type="none" w="med" len="med"/>
                    </a:lnT>
                    <a:solidFill>
                      <a:schemeClr val="bg1"/>
                    </a:solidFill>
                  </a:tcPr>
                </a:tc>
              </a:tr>
            </a:tbl>
          </a:graphicData>
        </a:graphic>
      </p:graphicFrame>
    </p:spTree>
    <p:extLst>
      <p:ext uri="{BB962C8B-B14F-4D97-AF65-F5344CB8AC3E}">
        <p14:creationId xmlns:p14="http://schemas.microsoft.com/office/powerpoint/2010/main" val="28264724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p:cNvGrpSpPr/>
          <p:nvPr/>
        </p:nvGrpSpPr>
        <p:grpSpPr>
          <a:xfrm>
            <a:off x="188641" y="4160912"/>
            <a:ext cx="1438923" cy="483339"/>
            <a:chOff x="4660084" y="3501007"/>
            <a:chExt cx="815365" cy="621697"/>
          </a:xfrm>
        </p:grpSpPr>
        <p:sp>
          <p:nvSpPr>
            <p:cNvPr id="13" name="角丸四角形 12"/>
            <p:cNvSpPr/>
            <p:nvPr/>
          </p:nvSpPr>
          <p:spPr>
            <a:xfrm>
              <a:off x="4716016" y="3501007"/>
              <a:ext cx="720080" cy="621697"/>
            </a:xfrm>
            <a:prstGeom prst="roundRect">
              <a:avLst>
                <a:gd name="adj" fmla="val 20403"/>
              </a:avLst>
            </a:prstGeom>
            <a:solidFill>
              <a:srgbClr val="FFFFCC"/>
            </a:solidFill>
            <a:ln>
              <a:solidFill>
                <a:srgbClr val="FFFF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Text Box 46"/>
            <p:cNvSpPr txBox="1">
              <a:spLocks noChangeArrowheads="1"/>
            </p:cNvSpPr>
            <p:nvPr/>
          </p:nvSpPr>
          <p:spPr bwMode="auto">
            <a:xfrm>
              <a:off x="4660084" y="3676543"/>
              <a:ext cx="815365" cy="270623"/>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1905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eaLnBrk="0" hangingPunct="0">
                <a:spcBef>
                  <a:spcPct val="20000"/>
                </a:spcBef>
                <a:buChar char="•"/>
                <a:defRPr kumimoji="1">
                  <a:solidFill>
                    <a:schemeClr val="tx1"/>
                  </a:solidFill>
                  <a:latin typeface="MS UI Gothic" pitchFamily="50" charset="-128"/>
                  <a:ea typeface="MS UI Gothic" pitchFamily="50" charset="-128"/>
                </a:defRPr>
              </a:lvl1pPr>
              <a:lvl2pPr marL="742950" indent="-285750" algn="l" eaLnBrk="0" hangingPunct="0">
                <a:spcBef>
                  <a:spcPct val="20000"/>
                </a:spcBef>
                <a:buChar char="–"/>
                <a:defRPr kumimoji="1">
                  <a:solidFill>
                    <a:schemeClr val="tx1"/>
                  </a:solidFill>
                  <a:latin typeface="MS UI Gothic" pitchFamily="50" charset="-128"/>
                  <a:ea typeface="MS UI Gothic" pitchFamily="50" charset="-128"/>
                </a:defRPr>
              </a:lvl2pPr>
              <a:lvl3pPr marL="1143000" indent="-228600" algn="l" eaLnBrk="0" hangingPunct="0">
                <a:spcBef>
                  <a:spcPct val="20000"/>
                </a:spcBef>
                <a:buChar char="•"/>
                <a:defRPr kumimoji="1">
                  <a:solidFill>
                    <a:schemeClr val="tx1"/>
                  </a:solidFill>
                  <a:latin typeface="MS UI Gothic" pitchFamily="50" charset="-128"/>
                  <a:ea typeface="MS UI Gothic" pitchFamily="50" charset="-128"/>
                </a:defRPr>
              </a:lvl3pPr>
              <a:lvl4pPr marL="1600200" indent="-228600" algn="l" eaLnBrk="0" hangingPunct="0">
                <a:spcBef>
                  <a:spcPct val="20000"/>
                </a:spcBef>
                <a:buChar char="–"/>
                <a:defRPr kumimoji="1">
                  <a:solidFill>
                    <a:schemeClr val="tx1"/>
                  </a:solidFill>
                  <a:latin typeface="MS UI Gothic" pitchFamily="50" charset="-128"/>
                  <a:ea typeface="MS UI Gothic" pitchFamily="50" charset="-128"/>
                </a:defRPr>
              </a:lvl4pPr>
              <a:lvl5pPr marL="2057400" indent="-228600" algn="l" eaLnBrk="0" hangingPunct="0">
                <a:spcBef>
                  <a:spcPct val="20000"/>
                </a:spcBef>
                <a:buChar char="»"/>
                <a:defRPr kumimoji="1">
                  <a:solidFill>
                    <a:schemeClr val="tx1"/>
                  </a:solidFill>
                  <a:latin typeface="MS UI Gothic" pitchFamily="50" charset="-128"/>
                  <a:ea typeface="MS UI Gothic" pitchFamily="50" charset="-128"/>
                </a:defRPr>
              </a:lvl5pPr>
              <a:lvl6pPr marL="25146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6pPr>
              <a:lvl7pPr marL="29718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7pPr>
              <a:lvl8pPr marL="34290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8pPr>
              <a:lvl9pPr marL="38862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9pPr>
            </a:lstStyle>
            <a:p>
              <a:pPr algn="ctr" eaLnBrk="1" hangingPunct="1">
                <a:spcBef>
                  <a:spcPct val="15000"/>
                </a:spcBef>
                <a:buFontTx/>
                <a:buNone/>
              </a:pPr>
              <a:r>
                <a:rPr lang="ja-JP" altLang="en-US" sz="1600" b="1" dirty="0" smtClean="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募集期間</a:t>
              </a:r>
              <a:r>
                <a:rPr lang="ja-JP" altLang="en-US" sz="1050" b="1" dirty="0" smtClean="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05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3" name="グループ化 22"/>
          <p:cNvGrpSpPr/>
          <p:nvPr/>
        </p:nvGrpSpPr>
        <p:grpSpPr>
          <a:xfrm>
            <a:off x="188641" y="5466569"/>
            <a:ext cx="1438922" cy="483339"/>
            <a:chOff x="4660084" y="3501007"/>
            <a:chExt cx="815365" cy="621697"/>
          </a:xfrm>
        </p:grpSpPr>
        <p:sp>
          <p:nvSpPr>
            <p:cNvPr id="24" name="角丸四角形 23"/>
            <p:cNvSpPr/>
            <p:nvPr/>
          </p:nvSpPr>
          <p:spPr>
            <a:xfrm>
              <a:off x="4716016" y="3501007"/>
              <a:ext cx="720080" cy="621697"/>
            </a:xfrm>
            <a:prstGeom prst="roundRect">
              <a:avLst>
                <a:gd name="adj" fmla="val 20403"/>
              </a:avLst>
            </a:prstGeom>
            <a:solidFill>
              <a:srgbClr val="FFFFCC"/>
            </a:solidFill>
            <a:ln>
              <a:solidFill>
                <a:srgbClr val="FFFF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Text Box 46"/>
            <p:cNvSpPr txBox="1">
              <a:spLocks noChangeArrowheads="1"/>
            </p:cNvSpPr>
            <p:nvPr/>
          </p:nvSpPr>
          <p:spPr bwMode="auto">
            <a:xfrm>
              <a:off x="4660084" y="3676543"/>
              <a:ext cx="815365" cy="270623"/>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1905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eaLnBrk="0" hangingPunct="0">
                <a:spcBef>
                  <a:spcPct val="20000"/>
                </a:spcBef>
                <a:buChar char="•"/>
                <a:defRPr kumimoji="1">
                  <a:solidFill>
                    <a:schemeClr val="tx1"/>
                  </a:solidFill>
                  <a:latin typeface="MS UI Gothic" pitchFamily="50" charset="-128"/>
                  <a:ea typeface="MS UI Gothic" pitchFamily="50" charset="-128"/>
                </a:defRPr>
              </a:lvl1pPr>
              <a:lvl2pPr marL="742950" indent="-285750" algn="l" eaLnBrk="0" hangingPunct="0">
                <a:spcBef>
                  <a:spcPct val="20000"/>
                </a:spcBef>
                <a:buChar char="–"/>
                <a:defRPr kumimoji="1">
                  <a:solidFill>
                    <a:schemeClr val="tx1"/>
                  </a:solidFill>
                  <a:latin typeface="MS UI Gothic" pitchFamily="50" charset="-128"/>
                  <a:ea typeface="MS UI Gothic" pitchFamily="50" charset="-128"/>
                </a:defRPr>
              </a:lvl2pPr>
              <a:lvl3pPr marL="1143000" indent="-228600" algn="l" eaLnBrk="0" hangingPunct="0">
                <a:spcBef>
                  <a:spcPct val="20000"/>
                </a:spcBef>
                <a:buChar char="•"/>
                <a:defRPr kumimoji="1">
                  <a:solidFill>
                    <a:schemeClr val="tx1"/>
                  </a:solidFill>
                  <a:latin typeface="MS UI Gothic" pitchFamily="50" charset="-128"/>
                  <a:ea typeface="MS UI Gothic" pitchFamily="50" charset="-128"/>
                </a:defRPr>
              </a:lvl3pPr>
              <a:lvl4pPr marL="1600200" indent="-228600" algn="l" eaLnBrk="0" hangingPunct="0">
                <a:spcBef>
                  <a:spcPct val="20000"/>
                </a:spcBef>
                <a:buChar char="–"/>
                <a:defRPr kumimoji="1">
                  <a:solidFill>
                    <a:schemeClr val="tx1"/>
                  </a:solidFill>
                  <a:latin typeface="MS UI Gothic" pitchFamily="50" charset="-128"/>
                  <a:ea typeface="MS UI Gothic" pitchFamily="50" charset="-128"/>
                </a:defRPr>
              </a:lvl4pPr>
              <a:lvl5pPr marL="2057400" indent="-228600" algn="l" eaLnBrk="0" hangingPunct="0">
                <a:spcBef>
                  <a:spcPct val="20000"/>
                </a:spcBef>
                <a:buChar char="»"/>
                <a:defRPr kumimoji="1">
                  <a:solidFill>
                    <a:schemeClr val="tx1"/>
                  </a:solidFill>
                  <a:latin typeface="MS UI Gothic" pitchFamily="50" charset="-128"/>
                  <a:ea typeface="MS UI Gothic" pitchFamily="50" charset="-128"/>
                </a:defRPr>
              </a:lvl5pPr>
              <a:lvl6pPr marL="25146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6pPr>
              <a:lvl7pPr marL="29718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7pPr>
              <a:lvl8pPr marL="34290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8pPr>
              <a:lvl9pPr marL="38862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9pPr>
            </a:lstStyle>
            <a:p>
              <a:pPr algn="ctr" eaLnBrk="1" hangingPunct="1">
                <a:spcBef>
                  <a:spcPct val="15000"/>
                </a:spcBef>
                <a:buFontTx/>
                <a:buNone/>
              </a:pPr>
              <a:r>
                <a:rPr lang="ja-JP" altLang="en-US" sz="1600" b="1" dirty="0" smtClean="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申込方法　</a:t>
              </a:r>
              <a:endParaRPr lang="ja-JP" altLang="en-US" sz="16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6" name="グループ化 25"/>
          <p:cNvGrpSpPr/>
          <p:nvPr/>
        </p:nvGrpSpPr>
        <p:grpSpPr>
          <a:xfrm>
            <a:off x="188641" y="6135358"/>
            <a:ext cx="1438922" cy="483339"/>
            <a:chOff x="4660084" y="3501007"/>
            <a:chExt cx="815365" cy="621697"/>
          </a:xfrm>
        </p:grpSpPr>
        <p:sp>
          <p:nvSpPr>
            <p:cNvPr id="27" name="角丸四角形 26"/>
            <p:cNvSpPr/>
            <p:nvPr/>
          </p:nvSpPr>
          <p:spPr>
            <a:xfrm>
              <a:off x="4716016" y="3501007"/>
              <a:ext cx="720080" cy="621697"/>
            </a:xfrm>
            <a:prstGeom prst="roundRect">
              <a:avLst>
                <a:gd name="adj" fmla="val 20403"/>
              </a:avLst>
            </a:prstGeom>
            <a:solidFill>
              <a:srgbClr val="FFFFCC"/>
            </a:solidFill>
            <a:ln>
              <a:solidFill>
                <a:srgbClr val="FFFF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Text Box 46"/>
            <p:cNvSpPr txBox="1">
              <a:spLocks noChangeArrowheads="1"/>
            </p:cNvSpPr>
            <p:nvPr/>
          </p:nvSpPr>
          <p:spPr bwMode="auto">
            <a:xfrm>
              <a:off x="4660084" y="3676543"/>
              <a:ext cx="815365" cy="270623"/>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1905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eaLnBrk="0" hangingPunct="0">
                <a:spcBef>
                  <a:spcPct val="20000"/>
                </a:spcBef>
                <a:buChar char="•"/>
                <a:defRPr kumimoji="1">
                  <a:solidFill>
                    <a:schemeClr val="tx1"/>
                  </a:solidFill>
                  <a:latin typeface="MS UI Gothic" pitchFamily="50" charset="-128"/>
                  <a:ea typeface="MS UI Gothic" pitchFamily="50" charset="-128"/>
                </a:defRPr>
              </a:lvl1pPr>
              <a:lvl2pPr marL="742950" indent="-285750" algn="l" eaLnBrk="0" hangingPunct="0">
                <a:spcBef>
                  <a:spcPct val="20000"/>
                </a:spcBef>
                <a:buChar char="–"/>
                <a:defRPr kumimoji="1">
                  <a:solidFill>
                    <a:schemeClr val="tx1"/>
                  </a:solidFill>
                  <a:latin typeface="MS UI Gothic" pitchFamily="50" charset="-128"/>
                  <a:ea typeface="MS UI Gothic" pitchFamily="50" charset="-128"/>
                </a:defRPr>
              </a:lvl2pPr>
              <a:lvl3pPr marL="1143000" indent="-228600" algn="l" eaLnBrk="0" hangingPunct="0">
                <a:spcBef>
                  <a:spcPct val="20000"/>
                </a:spcBef>
                <a:buChar char="•"/>
                <a:defRPr kumimoji="1">
                  <a:solidFill>
                    <a:schemeClr val="tx1"/>
                  </a:solidFill>
                  <a:latin typeface="MS UI Gothic" pitchFamily="50" charset="-128"/>
                  <a:ea typeface="MS UI Gothic" pitchFamily="50" charset="-128"/>
                </a:defRPr>
              </a:lvl3pPr>
              <a:lvl4pPr marL="1600200" indent="-228600" algn="l" eaLnBrk="0" hangingPunct="0">
                <a:spcBef>
                  <a:spcPct val="20000"/>
                </a:spcBef>
                <a:buChar char="–"/>
                <a:defRPr kumimoji="1">
                  <a:solidFill>
                    <a:schemeClr val="tx1"/>
                  </a:solidFill>
                  <a:latin typeface="MS UI Gothic" pitchFamily="50" charset="-128"/>
                  <a:ea typeface="MS UI Gothic" pitchFamily="50" charset="-128"/>
                </a:defRPr>
              </a:lvl4pPr>
              <a:lvl5pPr marL="2057400" indent="-228600" algn="l" eaLnBrk="0" hangingPunct="0">
                <a:spcBef>
                  <a:spcPct val="20000"/>
                </a:spcBef>
                <a:buChar char="»"/>
                <a:defRPr kumimoji="1">
                  <a:solidFill>
                    <a:schemeClr val="tx1"/>
                  </a:solidFill>
                  <a:latin typeface="MS UI Gothic" pitchFamily="50" charset="-128"/>
                  <a:ea typeface="MS UI Gothic" pitchFamily="50" charset="-128"/>
                </a:defRPr>
              </a:lvl5pPr>
              <a:lvl6pPr marL="25146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6pPr>
              <a:lvl7pPr marL="29718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7pPr>
              <a:lvl8pPr marL="34290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8pPr>
              <a:lvl9pPr marL="38862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9pPr>
            </a:lstStyle>
            <a:p>
              <a:pPr algn="ctr" eaLnBrk="1" hangingPunct="1">
                <a:spcBef>
                  <a:spcPct val="15000"/>
                </a:spcBef>
                <a:buFontTx/>
                <a:buNone/>
              </a:pPr>
              <a:r>
                <a:rPr lang="ja-JP" altLang="en-US" sz="1600" b="1" dirty="0" smtClean="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申込先　</a:t>
              </a:r>
              <a:endParaRPr lang="ja-JP" altLang="en-US" sz="16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7" name="テキスト ボックス 46"/>
          <p:cNvSpPr txBox="1"/>
          <p:nvPr/>
        </p:nvSpPr>
        <p:spPr>
          <a:xfrm>
            <a:off x="1556792" y="4242433"/>
            <a:ext cx="2967479" cy="307777"/>
          </a:xfrm>
          <a:prstGeom prst="rect">
            <a:avLst/>
          </a:prstGeom>
          <a:noFill/>
        </p:spPr>
        <p:txBody>
          <a:bodyPr wrap="none" rtlCol="0">
            <a:spAutoFit/>
          </a:bodyPr>
          <a:lstStyle/>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日（日曜）受付開始</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p:cNvSpPr txBox="1"/>
          <p:nvPr/>
        </p:nvSpPr>
        <p:spPr>
          <a:xfrm>
            <a:off x="1556792" y="5573485"/>
            <a:ext cx="5437707" cy="307777"/>
          </a:xfrm>
          <a:prstGeom prst="rect">
            <a:avLst/>
          </a:prstGeom>
          <a:noFill/>
        </p:spPr>
        <p:txBody>
          <a:bodyPr wrap="none" rtlCol="0">
            <a:spAutoFit/>
          </a:bodyPr>
          <a:lstStyle/>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申込用紙に必要事項を記入し、以下のメールアドレスにて送付して下さい。</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47"/>
          <p:cNvSpPr txBox="1"/>
          <p:nvPr/>
        </p:nvSpPr>
        <p:spPr>
          <a:xfrm>
            <a:off x="3593772" y="8818347"/>
            <a:ext cx="3179075" cy="1277273"/>
          </a:xfrm>
          <a:prstGeom prst="rect">
            <a:avLst/>
          </a:prstGeom>
          <a:noFill/>
        </p:spPr>
        <p:txBody>
          <a:bodyPr wrap="none" rtlCol="0">
            <a:spAutoFit/>
          </a:bodyPr>
          <a:lstStyle/>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■お問い合わせ先</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香川県多言語</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コールセンター事務局</a:t>
            </a: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541-0042 </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大阪市中央区今橋</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８</a:t>
            </a: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トレードピア淀屋橋ビル</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Ｆ　</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CMAC</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センター</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TEL</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06-4708-4352</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E-mail</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tsuuyaku</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ー</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kagawa@west.ntt.co.jp</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9" name="テキスト ボックス 128"/>
          <p:cNvSpPr txBox="1"/>
          <p:nvPr/>
        </p:nvSpPr>
        <p:spPr>
          <a:xfrm>
            <a:off x="1570193" y="6177136"/>
            <a:ext cx="3913957" cy="307777"/>
          </a:xfrm>
          <a:prstGeom prst="rect">
            <a:avLst/>
          </a:prstGeom>
          <a:noFill/>
        </p:spPr>
        <p:txBody>
          <a:bodyPr wrap="none" rtlCol="0">
            <a:spAutoFit/>
          </a:bodyPr>
          <a:lstStyle/>
          <a:p>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E-mail</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tsuuyaku</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ー</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kagawa@west.ntt.co.jp</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87" name="Picture 130" descr="受付嬢"/>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25190" y="2237528"/>
            <a:ext cx="800310" cy="722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134" descr="担当者"/>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91" y="2217743"/>
            <a:ext cx="789089" cy="761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正方形/長方形 49"/>
          <p:cNvSpPr/>
          <p:nvPr/>
        </p:nvSpPr>
        <p:spPr>
          <a:xfrm>
            <a:off x="85153" y="3656856"/>
            <a:ext cx="6687695" cy="354180"/>
          </a:xfrm>
          <a:prstGeom prst="rect">
            <a:avLst/>
          </a:prstGeom>
          <a:solidFill>
            <a:srgbClr val="00B050"/>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利用開始までの</a:t>
            </a:r>
            <a:r>
              <a:rPr lang="ja-JP" altLang="en-US" sz="14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流れ　～登録方法～</a:t>
            </a:r>
            <a:endParaRPr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正方形/長方形 50"/>
          <p:cNvSpPr/>
          <p:nvPr/>
        </p:nvSpPr>
        <p:spPr>
          <a:xfrm>
            <a:off x="85153" y="4016896"/>
            <a:ext cx="6687694" cy="4824536"/>
          </a:xfrm>
          <a:prstGeom prst="rect">
            <a:avLst/>
          </a:prstGeom>
          <a:noFill/>
          <a:ln w="22225">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正方形/長方形 51"/>
          <p:cNvSpPr/>
          <p:nvPr/>
        </p:nvSpPr>
        <p:spPr>
          <a:xfrm>
            <a:off x="85153" y="194473"/>
            <a:ext cx="6687695" cy="354180"/>
          </a:xfrm>
          <a:prstGeom prst="rect">
            <a:avLst/>
          </a:prstGeom>
          <a:solidFill>
            <a:srgbClr val="00B050"/>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想定利用シーン</a:t>
            </a:r>
            <a:endParaRPr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正方形/長方形 52"/>
          <p:cNvSpPr/>
          <p:nvPr/>
        </p:nvSpPr>
        <p:spPr>
          <a:xfrm>
            <a:off x="85153" y="548652"/>
            <a:ext cx="6687694" cy="2922183"/>
          </a:xfrm>
          <a:prstGeom prst="rect">
            <a:avLst/>
          </a:prstGeom>
          <a:noFill/>
          <a:ln w="22225">
            <a:solidFill>
              <a:schemeClr val="tx1">
                <a:lumMod val="75000"/>
                <a:lumOff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5" name="Picture 134" descr="担当者"/>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0932" y="2217743"/>
            <a:ext cx="789089" cy="761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角丸四角形 3"/>
          <p:cNvSpPr/>
          <p:nvPr/>
        </p:nvSpPr>
        <p:spPr>
          <a:xfrm>
            <a:off x="374990" y="2984349"/>
            <a:ext cx="1515284" cy="312607"/>
          </a:xfrm>
          <a:prstGeom prst="roundRect">
            <a:avLst/>
          </a:prstGeom>
          <a:solidFill>
            <a:schemeClr val="bg1"/>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飲食店舗様</a:t>
            </a:r>
            <a:endParaRPr lang="ja-JP" altLang="en-US" sz="1400"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角丸四角形 60"/>
          <p:cNvSpPr/>
          <p:nvPr/>
        </p:nvSpPr>
        <p:spPr>
          <a:xfrm>
            <a:off x="2667703" y="2989026"/>
            <a:ext cx="1515284" cy="312607"/>
          </a:xfrm>
          <a:prstGeom prst="roundRect">
            <a:avLst/>
          </a:prstGeom>
          <a:solidFill>
            <a:schemeClr val="bg1"/>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小売店舗様</a:t>
            </a:r>
            <a:endParaRPr lang="ja-JP" altLang="en-US" sz="1400"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角丸四角形 61"/>
          <p:cNvSpPr/>
          <p:nvPr/>
        </p:nvSpPr>
        <p:spPr>
          <a:xfrm>
            <a:off x="4947831" y="3001574"/>
            <a:ext cx="1515284" cy="312607"/>
          </a:xfrm>
          <a:prstGeom prst="roundRect">
            <a:avLst/>
          </a:prstGeom>
          <a:solidFill>
            <a:schemeClr val="bg1"/>
          </a:solid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宿泊施設様</a:t>
            </a:r>
            <a:endParaRPr lang="ja-JP" altLang="en-US" sz="1400"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角丸四角形吹き出し 5"/>
          <p:cNvSpPr/>
          <p:nvPr/>
        </p:nvSpPr>
        <p:spPr>
          <a:xfrm>
            <a:off x="204418" y="701898"/>
            <a:ext cx="1856431" cy="1354509"/>
          </a:xfrm>
          <a:prstGeom prst="wedgeRoundRectCallout">
            <a:avLst/>
          </a:prstGeom>
          <a:solidFill>
            <a:schemeClr val="bg1"/>
          </a:solidFill>
          <a:ln w="15875">
            <a:solidFill>
              <a:schemeClr val="bg1">
                <a:lumMod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外国人観光客は言葉が分からず敬遠してたけど、</a:t>
            </a:r>
            <a:r>
              <a:rPr lang="ja-JP" altLang="en-US" sz="1200"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rPr>
              <a:t>通訳で相手とコミュニケーションがスムーズに取れて</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売上</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アップ</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できそう！</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角丸四角形吹き出し 62"/>
          <p:cNvSpPr/>
          <p:nvPr/>
        </p:nvSpPr>
        <p:spPr>
          <a:xfrm>
            <a:off x="2497133" y="737683"/>
            <a:ext cx="1856431" cy="1354509"/>
          </a:xfrm>
          <a:prstGeom prst="wedgeRoundRectCallout">
            <a:avLst/>
          </a:prstGeom>
          <a:solidFill>
            <a:schemeClr val="bg1"/>
          </a:solidFill>
          <a:ln w="15875">
            <a:solidFill>
              <a:schemeClr val="bg1">
                <a:lumMod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ＴＶ通訳なら商品を手に</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取りながら説明できる</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a:t>
            </a:r>
            <a:r>
              <a:rPr lang="ja-JP" altLang="en-US" sz="1200"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通訳者の顔が</a:t>
            </a:r>
            <a:r>
              <a:rPr lang="ja-JP" altLang="en-US" sz="1200"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rPr>
              <a:t>見えるからお客</a:t>
            </a:r>
            <a:r>
              <a:rPr lang="ja-JP" altLang="en-US" sz="1200"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様も安心</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できる！</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角丸四角形吹き出し 63"/>
          <p:cNvSpPr/>
          <p:nvPr/>
        </p:nvSpPr>
        <p:spPr>
          <a:xfrm>
            <a:off x="4777261" y="737683"/>
            <a:ext cx="1856431" cy="1354509"/>
          </a:xfrm>
          <a:prstGeom prst="wedgeRoundRectCallout">
            <a:avLst/>
          </a:prstGeom>
          <a:solidFill>
            <a:schemeClr val="bg1"/>
          </a:solidFill>
          <a:ln w="15875">
            <a:solidFill>
              <a:schemeClr val="bg1">
                <a:lumMod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チェックイン、チェックアウトの案内や施設利用のルール</a:t>
            </a:r>
            <a:r>
              <a:rPr lang="ja-JP" altLang="en-US" sz="1200"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rPr>
              <a:t>説明が簡単</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にできるから他のお客様をお待たせしなくてよさそう！</a:t>
            </a: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0" name="グループ化 59"/>
          <p:cNvGrpSpPr/>
          <p:nvPr/>
        </p:nvGrpSpPr>
        <p:grpSpPr>
          <a:xfrm>
            <a:off x="159342" y="6787656"/>
            <a:ext cx="1438922" cy="1333695"/>
            <a:chOff x="4660084" y="3501007"/>
            <a:chExt cx="815365" cy="621697"/>
          </a:xfrm>
        </p:grpSpPr>
        <p:sp>
          <p:nvSpPr>
            <p:cNvPr id="65" name="角丸四角形 64"/>
            <p:cNvSpPr/>
            <p:nvPr/>
          </p:nvSpPr>
          <p:spPr>
            <a:xfrm>
              <a:off x="4716016" y="3501007"/>
              <a:ext cx="720080" cy="621697"/>
            </a:xfrm>
            <a:prstGeom prst="roundRect">
              <a:avLst>
                <a:gd name="adj" fmla="val 20403"/>
              </a:avLst>
            </a:prstGeom>
            <a:solidFill>
              <a:srgbClr val="FFFFCC"/>
            </a:solidFill>
            <a:ln>
              <a:solidFill>
                <a:srgbClr val="FFFF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Text Box 46"/>
            <p:cNvSpPr txBox="1">
              <a:spLocks noChangeArrowheads="1"/>
            </p:cNvSpPr>
            <p:nvPr/>
          </p:nvSpPr>
          <p:spPr bwMode="auto">
            <a:xfrm>
              <a:off x="4660084" y="3676543"/>
              <a:ext cx="815365" cy="270623"/>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1905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eaLnBrk="0" hangingPunct="0">
                <a:spcBef>
                  <a:spcPct val="20000"/>
                </a:spcBef>
                <a:buChar char="•"/>
                <a:defRPr kumimoji="1">
                  <a:solidFill>
                    <a:schemeClr val="tx1"/>
                  </a:solidFill>
                  <a:latin typeface="MS UI Gothic" pitchFamily="50" charset="-128"/>
                  <a:ea typeface="MS UI Gothic" pitchFamily="50" charset="-128"/>
                </a:defRPr>
              </a:lvl1pPr>
              <a:lvl2pPr marL="742950" indent="-285750" algn="l" eaLnBrk="0" hangingPunct="0">
                <a:spcBef>
                  <a:spcPct val="20000"/>
                </a:spcBef>
                <a:buChar char="–"/>
                <a:defRPr kumimoji="1">
                  <a:solidFill>
                    <a:schemeClr val="tx1"/>
                  </a:solidFill>
                  <a:latin typeface="MS UI Gothic" pitchFamily="50" charset="-128"/>
                  <a:ea typeface="MS UI Gothic" pitchFamily="50" charset="-128"/>
                </a:defRPr>
              </a:lvl2pPr>
              <a:lvl3pPr marL="1143000" indent="-228600" algn="l" eaLnBrk="0" hangingPunct="0">
                <a:spcBef>
                  <a:spcPct val="20000"/>
                </a:spcBef>
                <a:buChar char="•"/>
                <a:defRPr kumimoji="1">
                  <a:solidFill>
                    <a:schemeClr val="tx1"/>
                  </a:solidFill>
                  <a:latin typeface="MS UI Gothic" pitchFamily="50" charset="-128"/>
                  <a:ea typeface="MS UI Gothic" pitchFamily="50" charset="-128"/>
                </a:defRPr>
              </a:lvl3pPr>
              <a:lvl4pPr marL="1600200" indent="-228600" algn="l" eaLnBrk="0" hangingPunct="0">
                <a:spcBef>
                  <a:spcPct val="20000"/>
                </a:spcBef>
                <a:buChar char="–"/>
                <a:defRPr kumimoji="1">
                  <a:solidFill>
                    <a:schemeClr val="tx1"/>
                  </a:solidFill>
                  <a:latin typeface="MS UI Gothic" pitchFamily="50" charset="-128"/>
                  <a:ea typeface="MS UI Gothic" pitchFamily="50" charset="-128"/>
                </a:defRPr>
              </a:lvl4pPr>
              <a:lvl5pPr marL="2057400" indent="-228600" algn="l" eaLnBrk="0" hangingPunct="0">
                <a:spcBef>
                  <a:spcPct val="20000"/>
                </a:spcBef>
                <a:buChar char="»"/>
                <a:defRPr kumimoji="1">
                  <a:solidFill>
                    <a:schemeClr val="tx1"/>
                  </a:solidFill>
                  <a:latin typeface="MS UI Gothic" pitchFamily="50" charset="-128"/>
                  <a:ea typeface="MS UI Gothic" pitchFamily="50" charset="-128"/>
                </a:defRPr>
              </a:lvl5pPr>
              <a:lvl6pPr marL="25146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6pPr>
              <a:lvl7pPr marL="29718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7pPr>
              <a:lvl8pPr marL="34290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8pPr>
              <a:lvl9pPr marL="38862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9pPr>
            </a:lstStyle>
            <a:p>
              <a:pPr algn="ctr" eaLnBrk="1" hangingPunct="1">
                <a:spcBef>
                  <a:spcPct val="15000"/>
                </a:spcBef>
                <a:buFontTx/>
                <a:buNone/>
              </a:pPr>
              <a:r>
                <a:rPr lang="ja-JP" altLang="en-US" sz="1600" b="1" dirty="0" smtClean="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振込先　</a:t>
              </a:r>
              <a:endParaRPr lang="ja-JP" altLang="en-US" sz="16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68" name="テキスト ボックス 67"/>
          <p:cNvSpPr txBox="1"/>
          <p:nvPr/>
        </p:nvSpPr>
        <p:spPr>
          <a:xfrm>
            <a:off x="1570193" y="6609184"/>
            <a:ext cx="3690434" cy="1600438"/>
          </a:xfrm>
          <a:prstGeom prst="rect">
            <a:avLst/>
          </a:prstGeom>
          <a:noFill/>
        </p:spPr>
        <p:txBody>
          <a:bodyPr wrap="none" rtlCol="0">
            <a:spAutoFit/>
          </a:bodyPr>
          <a:lstStyle/>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登録料</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3,000</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円　（観光案内所は、</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8000</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円）</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を下記口座にお振込下さい。</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金融機関：</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百十四</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銀行（</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173</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支　店　：</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県庁</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支店（</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207</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口座</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番号：</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0035396</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受取人名：公益社団法人　香川県観光協会</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0" name="グループ化 69"/>
          <p:cNvGrpSpPr/>
          <p:nvPr/>
        </p:nvGrpSpPr>
        <p:grpSpPr>
          <a:xfrm>
            <a:off x="188640" y="8286085"/>
            <a:ext cx="1438922" cy="483339"/>
            <a:chOff x="4660084" y="3501007"/>
            <a:chExt cx="815365" cy="621697"/>
          </a:xfrm>
        </p:grpSpPr>
        <p:sp>
          <p:nvSpPr>
            <p:cNvPr id="71" name="角丸四角形 70"/>
            <p:cNvSpPr/>
            <p:nvPr/>
          </p:nvSpPr>
          <p:spPr>
            <a:xfrm>
              <a:off x="4716016" y="3501007"/>
              <a:ext cx="720080" cy="621697"/>
            </a:xfrm>
            <a:prstGeom prst="roundRect">
              <a:avLst>
                <a:gd name="adj" fmla="val 20403"/>
              </a:avLst>
            </a:prstGeom>
            <a:solidFill>
              <a:srgbClr val="FFFFCC"/>
            </a:solidFill>
            <a:ln>
              <a:solidFill>
                <a:srgbClr val="FFFF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Text Box 46"/>
            <p:cNvSpPr txBox="1">
              <a:spLocks noChangeArrowheads="1"/>
            </p:cNvSpPr>
            <p:nvPr/>
          </p:nvSpPr>
          <p:spPr bwMode="auto">
            <a:xfrm>
              <a:off x="4660084" y="3676543"/>
              <a:ext cx="815365" cy="270623"/>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1905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eaLnBrk="0" hangingPunct="0">
                <a:spcBef>
                  <a:spcPct val="20000"/>
                </a:spcBef>
                <a:buChar char="•"/>
                <a:defRPr kumimoji="1">
                  <a:solidFill>
                    <a:schemeClr val="tx1"/>
                  </a:solidFill>
                  <a:latin typeface="MS UI Gothic" pitchFamily="50" charset="-128"/>
                  <a:ea typeface="MS UI Gothic" pitchFamily="50" charset="-128"/>
                </a:defRPr>
              </a:lvl1pPr>
              <a:lvl2pPr marL="742950" indent="-285750" algn="l" eaLnBrk="0" hangingPunct="0">
                <a:spcBef>
                  <a:spcPct val="20000"/>
                </a:spcBef>
                <a:buChar char="–"/>
                <a:defRPr kumimoji="1">
                  <a:solidFill>
                    <a:schemeClr val="tx1"/>
                  </a:solidFill>
                  <a:latin typeface="MS UI Gothic" pitchFamily="50" charset="-128"/>
                  <a:ea typeface="MS UI Gothic" pitchFamily="50" charset="-128"/>
                </a:defRPr>
              </a:lvl2pPr>
              <a:lvl3pPr marL="1143000" indent="-228600" algn="l" eaLnBrk="0" hangingPunct="0">
                <a:spcBef>
                  <a:spcPct val="20000"/>
                </a:spcBef>
                <a:buChar char="•"/>
                <a:defRPr kumimoji="1">
                  <a:solidFill>
                    <a:schemeClr val="tx1"/>
                  </a:solidFill>
                  <a:latin typeface="MS UI Gothic" pitchFamily="50" charset="-128"/>
                  <a:ea typeface="MS UI Gothic" pitchFamily="50" charset="-128"/>
                </a:defRPr>
              </a:lvl3pPr>
              <a:lvl4pPr marL="1600200" indent="-228600" algn="l" eaLnBrk="0" hangingPunct="0">
                <a:spcBef>
                  <a:spcPct val="20000"/>
                </a:spcBef>
                <a:buChar char="–"/>
                <a:defRPr kumimoji="1">
                  <a:solidFill>
                    <a:schemeClr val="tx1"/>
                  </a:solidFill>
                  <a:latin typeface="MS UI Gothic" pitchFamily="50" charset="-128"/>
                  <a:ea typeface="MS UI Gothic" pitchFamily="50" charset="-128"/>
                </a:defRPr>
              </a:lvl4pPr>
              <a:lvl5pPr marL="2057400" indent="-228600" algn="l" eaLnBrk="0" hangingPunct="0">
                <a:spcBef>
                  <a:spcPct val="20000"/>
                </a:spcBef>
                <a:buChar char="»"/>
                <a:defRPr kumimoji="1">
                  <a:solidFill>
                    <a:schemeClr val="tx1"/>
                  </a:solidFill>
                  <a:latin typeface="MS UI Gothic" pitchFamily="50" charset="-128"/>
                  <a:ea typeface="MS UI Gothic" pitchFamily="50" charset="-128"/>
                </a:defRPr>
              </a:lvl5pPr>
              <a:lvl6pPr marL="25146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6pPr>
              <a:lvl7pPr marL="29718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7pPr>
              <a:lvl8pPr marL="34290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8pPr>
              <a:lvl9pPr marL="38862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9pPr>
            </a:lstStyle>
            <a:p>
              <a:pPr algn="ctr" eaLnBrk="1" hangingPunct="1">
                <a:spcBef>
                  <a:spcPct val="15000"/>
                </a:spcBef>
                <a:buFontTx/>
                <a:buNone/>
              </a:pPr>
              <a:r>
                <a:rPr lang="ja-JP" altLang="en-US" sz="1600" b="1" dirty="0" smtClean="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利用開始　</a:t>
              </a:r>
              <a:endParaRPr lang="ja-JP" altLang="en-US" sz="16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73" name="テキスト ボックス 72"/>
          <p:cNvSpPr txBox="1"/>
          <p:nvPr/>
        </p:nvSpPr>
        <p:spPr>
          <a:xfrm>
            <a:off x="1570193" y="8389639"/>
            <a:ext cx="4892686" cy="307777"/>
          </a:xfrm>
          <a:prstGeom prst="rect">
            <a:avLst/>
          </a:prstGeom>
          <a:noFill/>
        </p:spPr>
        <p:txBody>
          <a:bodyPr wrap="none" rtlCol="0">
            <a:spAutoFit/>
          </a:bodyPr>
          <a:lstStyle/>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ご入金を確認後、</a:t>
            </a:r>
            <a:r>
              <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営業日以内に利用開始日をメールにて連絡</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4" name="グループ化 73"/>
          <p:cNvGrpSpPr/>
          <p:nvPr/>
        </p:nvGrpSpPr>
        <p:grpSpPr>
          <a:xfrm>
            <a:off x="188641" y="4818497"/>
            <a:ext cx="1438923" cy="483339"/>
            <a:chOff x="4660084" y="3501007"/>
            <a:chExt cx="815365" cy="621697"/>
          </a:xfrm>
        </p:grpSpPr>
        <p:sp>
          <p:nvSpPr>
            <p:cNvPr id="75" name="角丸四角形 74"/>
            <p:cNvSpPr/>
            <p:nvPr/>
          </p:nvSpPr>
          <p:spPr>
            <a:xfrm>
              <a:off x="4716016" y="3501007"/>
              <a:ext cx="720080" cy="621697"/>
            </a:xfrm>
            <a:prstGeom prst="roundRect">
              <a:avLst>
                <a:gd name="adj" fmla="val 20403"/>
              </a:avLst>
            </a:prstGeom>
            <a:solidFill>
              <a:srgbClr val="FFFFCC"/>
            </a:solidFill>
            <a:ln>
              <a:solidFill>
                <a:srgbClr val="FFFFC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Text Box 46"/>
            <p:cNvSpPr txBox="1">
              <a:spLocks noChangeArrowheads="1"/>
            </p:cNvSpPr>
            <p:nvPr/>
          </p:nvSpPr>
          <p:spPr bwMode="auto">
            <a:xfrm>
              <a:off x="4660084" y="3676543"/>
              <a:ext cx="815365" cy="270623"/>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1905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eaLnBrk="0" hangingPunct="0">
                <a:spcBef>
                  <a:spcPct val="20000"/>
                </a:spcBef>
                <a:buChar char="•"/>
                <a:defRPr kumimoji="1">
                  <a:solidFill>
                    <a:schemeClr val="tx1"/>
                  </a:solidFill>
                  <a:latin typeface="MS UI Gothic" pitchFamily="50" charset="-128"/>
                  <a:ea typeface="MS UI Gothic" pitchFamily="50" charset="-128"/>
                </a:defRPr>
              </a:lvl1pPr>
              <a:lvl2pPr marL="742950" indent="-285750" algn="l" eaLnBrk="0" hangingPunct="0">
                <a:spcBef>
                  <a:spcPct val="20000"/>
                </a:spcBef>
                <a:buChar char="–"/>
                <a:defRPr kumimoji="1">
                  <a:solidFill>
                    <a:schemeClr val="tx1"/>
                  </a:solidFill>
                  <a:latin typeface="MS UI Gothic" pitchFamily="50" charset="-128"/>
                  <a:ea typeface="MS UI Gothic" pitchFamily="50" charset="-128"/>
                </a:defRPr>
              </a:lvl2pPr>
              <a:lvl3pPr marL="1143000" indent="-228600" algn="l" eaLnBrk="0" hangingPunct="0">
                <a:spcBef>
                  <a:spcPct val="20000"/>
                </a:spcBef>
                <a:buChar char="•"/>
                <a:defRPr kumimoji="1">
                  <a:solidFill>
                    <a:schemeClr val="tx1"/>
                  </a:solidFill>
                  <a:latin typeface="MS UI Gothic" pitchFamily="50" charset="-128"/>
                  <a:ea typeface="MS UI Gothic" pitchFamily="50" charset="-128"/>
                </a:defRPr>
              </a:lvl3pPr>
              <a:lvl4pPr marL="1600200" indent="-228600" algn="l" eaLnBrk="0" hangingPunct="0">
                <a:spcBef>
                  <a:spcPct val="20000"/>
                </a:spcBef>
                <a:buChar char="–"/>
                <a:defRPr kumimoji="1">
                  <a:solidFill>
                    <a:schemeClr val="tx1"/>
                  </a:solidFill>
                  <a:latin typeface="MS UI Gothic" pitchFamily="50" charset="-128"/>
                  <a:ea typeface="MS UI Gothic" pitchFamily="50" charset="-128"/>
                </a:defRPr>
              </a:lvl4pPr>
              <a:lvl5pPr marL="2057400" indent="-228600" algn="l" eaLnBrk="0" hangingPunct="0">
                <a:spcBef>
                  <a:spcPct val="20000"/>
                </a:spcBef>
                <a:buChar char="»"/>
                <a:defRPr kumimoji="1">
                  <a:solidFill>
                    <a:schemeClr val="tx1"/>
                  </a:solidFill>
                  <a:latin typeface="MS UI Gothic" pitchFamily="50" charset="-128"/>
                  <a:ea typeface="MS UI Gothic" pitchFamily="50" charset="-128"/>
                </a:defRPr>
              </a:lvl5pPr>
              <a:lvl6pPr marL="25146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6pPr>
              <a:lvl7pPr marL="29718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7pPr>
              <a:lvl8pPr marL="34290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8pPr>
              <a:lvl9pPr marL="3886200" indent="-228600" eaLnBrk="0" fontAlgn="base" hangingPunct="0">
                <a:spcBef>
                  <a:spcPct val="20000"/>
                </a:spcBef>
                <a:spcAft>
                  <a:spcPct val="0"/>
                </a:spcAft>
                <a:buChar char="»"/>
                <a:defRPr kumimoji="1">
                  <a:solidFill>
                    <a:schemeClr val="tx1"/>
                  </a:solidFill>
                  <a:latin typeface="MS UI Gothic" pitchFamily="50" charset="-128"/>
                  <a:ea typeface="MS UI Gothic" pitchFamily="50" charset="-128"/>
                </a:defRPr>
              </a:lvl9pPr>
            </a:lstStyle>
            <a:p>
              <a:pPr algn="ctr" eaLnBrk="1" hangingPunct="1">
                <a:spcBef>
                  <a:spcPct val="15000"/>
                </a:spcBef>
                <a:buFontTx/>
                <a:buNone/>
              </a:pPr>
              <a:r>
                <a:rPr lang="ja-JP" altLang="en-US" sz="1600" b="1" dirty="0" smtClean="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rPr>
                <a:t>説明会</a:t>
              </a:r>
              <a:endParaRPr lang="ja-JP" altLang="en-US" sz="1600" b="1" dirty="0">
                <a:solidFill>
                  <a:prstClr val="black">
                    <a:lumMod val="65000"/>
                    <a:lumOff val="35000"/>
                  </a:prstClr>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77" name="テキスト ボックス 76"/>
          <p:cNvSpPr txBox="1"/>
          <p:nvPr/>
        </p:nvSpPr>
        <p:spPr>
          <a:xfrm>
            <a:off x="1556792" y="4818497"/>
            <a:ext cx="3517310" cy="523220"/>
          </a:xfrm>
          <a:prstGeom prst="rect">
            <a:avLst/>
          </a:prstGeom>
          <a:noFill/>
        </p:spPr>
        <p:txBody>
          <a:bodyPr wrap="none" rtlCol="0">
            <a:spAutoFit/>
          </a:bodyPr>
          <a:lstStyle/>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指定する日時の説明会へご参加ください。</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説明会会場にて、申込用紙を配布いたします。</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9047446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rgbClr val="FFFF00"/>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7314</TotalTime>
  <Words>438</Words>
  <Application>Microsoft Office PowerPoint</Application>
  <PresentationFormat>A4 210 x 297 mm</PresentationFormat>
  <Paragraphs>81</Paragraphs>
  <Slides>2</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vt:i4>
      </vt:variant>
    </vt:vector>
  </HeadingPairs>
  <TitlesOfParts>
    <vt:vector size="7" baseType="lpstr">
      <vt:lpstr>Meiryo UI</vt:lpstr>
      <vt:lpstr>ＭＳ Ｐゴシック</vt:lpstr>
      <vt:lpstr>Arial</vt:lpstr>
      <vt:lpstr>Calibri</vt:lpstr>
      <vt:lpstr>1_Office ​​テーマ</vt:lpstr>
      <vt:lpstr>PowerPoint プレゼンテーション</vt:lpstr>
      <vt:lpstr>PowerPoint プレゼンテーション</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2272712</dc:creator>
  <cp:lastModifiedBy>C14-4118</cp:lastModifiedBy>
  <cp:revision>128</cp:revision>
  <cp:lastPrinted>2017-06-01T00:20:07Z</cp:lastPrinted>
  <dcterms:created xsi:type="dcterms:W3CDTF">2017-05-29T10:06:31Z</dcterms:created>
  <dcterms:modified xsi:type="dcterms:W3CDTF">2017-07-13T23:32:16Z</dcterms:modified>
</cp:coreProperties>
</file>