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90" autoAdjust="0"/>
    <p:restoredTop sz="94660"/>
  </p:normalViewPr>
  <p:slideViewPr>
    <p:cSldViewPr snapToGrid="0">
      <p:cViewPr>
        <p:scale>
          <a:sx n="100" d="100"/>
          <a:sy n="100" d="100"/>
        </p:scale>
        <p:origin x="390" y="7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724-0C98-4F9B-B967-7FEC2A825BEB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AEED-571B-41D3-A001-466271BD18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21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724-0C98-4F9B-B967-7FEC2A825BEB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AEED-571B-41D3-A001-466271BD18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91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724-0C98-4F9B-B967-7FEC2A825BEB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AEED-571B-41D3-A001-466271BD18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96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724-0C98-4F9B-B967-7FEC2A825BEB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AEED-571B-41D3-A001-466271BD18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3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724-0C98-4F9B-B967-7FEC2A825BEB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AEED-571B-41D3-A001-466271BD18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96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724-0C98-4F9B-B967-7FEC2A825BEB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AEED-571B-41D3-A001-466271BD18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7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724-0C98-4F9B-B967-7FEC2A825BEB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AEED-571B-41D3-A001-466271BD18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91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724-0C98-4F9B-B967-7FEC2A825BEB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AEED-571B-41D3-A001-466271BD18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75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724-0C98-4F9B-B967-7FEC2A825BEB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AEED-571B-41D3-A001-466271BD18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73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724-0C98-4F9B-B967-7FEC2A825BEB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AEED-571B-41D3-A001-466271BD18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21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724-0C98-4F9B-B967-7FEC2A825BEB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AEED-571B-41D3-A001-466271BD18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18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3E724-0C98-4F9B-B967-7FEC2A825BEB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1AEED-571B-41D3-A001-466271BD18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50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>
            <a:off x="2891727" y="8806489"/>
            <a:ext cx="1116000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727711" y="2962955"/>
            <a:ext cx="13259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③販売実績報告書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等の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提出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259623" y="2559632"/>
            <a:ext cx="12685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⑤支援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金の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支払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い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5361219" y="2830150"/>
            <a:ext cx="972000" cy="3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5356165" y="2831622"/>
            <a:ext cx="992579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②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割引価格で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旅行商品を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販売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1215827" y="2868250"/>
            <a:ext cx="1260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 flipV="1">
            <a:off x="3710448" y="2947964"/>
            <a:ext cx="1260000" cy="10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flipH="1" flipV="1">
            <a:off x="3695967" y="2830150"/>
            <a:ext cx="1242000" cy="12236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flipH="1" flipV="1">
            <a:off x="1232311" y="2977104"/>
            <a:ext cx="1216800" cy="3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1300881" y="3021078"/>
            <a:ext cx="11272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④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支援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金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の申請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727711" y="2391619"/>
            <a:ext cx="13836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①割引</a:t>
            </a:r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価格での</a:t>
            </a:r>
            <a:endParaRPr lang="en-US" altLang="ja-JP" sz="105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卸売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53715" y="2319209"/>
            <a:ext cx="432000" cy="136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県（事務局）</a:t>
            </a:r>
            <a:endParaRPr kumimoji="1" lang="ja-JP" altLang="en-US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6334868" y="2328975"/>
            <a:ext cx="432000" cy="136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旅行者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4938349" y="2319450"/>
            <a:ext cx="432000" cy="1368000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旅行業者</a:t>
            </a:r>
            <a:endParaRPr kumimoji="1" lang="ja-JP" altLang="en-US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28889" y="678062"/>
            <a:ext cx="49717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１．旅行者が割引された旅行商品に</a:t>
            </a:r>
            <a:r>
              <a:rPr lang="ja-JP" altLang="en-US" sz="1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参加し、</a:t>
            </a:r>
            <a:r>
              <a:rPr lang="ja-JP" altLang="en-US" sz="12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宿泊施設が申請</a:t>
            </a:r>
            <a:r>
              <a:rPr lang="ja-JP" altLang="en-US" sz="1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する</a:t>
            </a:r>
            <a:r>
              <a:rPr lang="ja-JP" altLang="en-US" sz="12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場合</a:t>
            </a:r>
            <a:endParaRPr lang="ja-JP" altLang="en-US" sz="12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74253" y="3823909"/>
            <a:ext cx="6952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２</a:t>
            </a:r>
            <a:r>
              <a:rPr lang="ja-JP" altLang="en-US" sz="12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．旅行者が指定宿泊施設に宿泊し、指定宿泊施設が窓口で割引し、</a:t>
            </a:r>
            <a:r>
              <a:rPr lang="ja-JP" altLang="en-US" sz="12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指定宿泊施設が申請</a:t>
            </a:r>
            <a:r>
              <a:rPr lang="ja-JP" altLang="en-US" sz="1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する</a:t>
            </a:r>
            <a:r>
              <a:rPr lang="ja-JP" altLang="en-US" sz="12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場合</a:t>
            </a:r>
            <a:endParaRPr lang="ja-JP" altLang="en-US" sz="12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549332" y="6586122"/>
            <a:ext cx="161708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④</a:t>
            </a:r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割引料金での支払い、</a:t>
            </a:r>
            <a:endParaRPr lang="en-US" altLang="ja-JP" sz="105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行程表、同意書の提出</a:t>
            </a:r>
            <a:endParaRPr lang="en-US" altLang="ja-JP" sz="105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cxnSp>
        <p:nvCxnSpPr>
          <p:cNvPr id="46" name="直線矢印コネクタ 45"/>
          <p:cNvCxnSpPr/>
          <p:nvPr/>
        </p:nvCxnSpPr>
        <p:spPr>
          <a:xfrm flipH="1" flipV="1">
            <a:off x="4273674" y="6564759"/>
            <a:ext cx="2097170" cy="317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 flipV="1">
            <a:off x="4292724" y="6406648"/>
            <a:ext cx="2098885" cy="1674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正方形/長方形 48"/>
          <p:cNvSpPr/>
          <p:nvPr/>
        </p:nvSpPr>
        <p:spPr>
          <a:xfrm>
            <a:off x="1507609" y="6977828"/>
            <a:ext cx="133865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⑥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支援</a:t>
            </a:r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金の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支払</a:t>
            </a:r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い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803418" y="5923116"/>
            <a:ext cx="436517" cy="136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県（事務局）</a:t>
            </a:r>
            <a:endParaRPr kumimoji="1" lang="ja-JP" altLang="en-US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6419210" y="5919958"/>
            <a:ext cx="436517" cy="136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旅行者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500522" y="6152732"/>
            <a:ext cx="194503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③</a:t>
            </a:r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割引料金での宿泊提供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1496670" y="6603807"/>
            <a:ext cx="12355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⑤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支援</a:t>
            </a:r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金の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申請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50" name="コンテンツ プレースホルダー 3"/>
          <p:cNvSpPr txBox="1">
            <a:spLocks/>
          </p:cNvSpPr>
          <p:nvPr/>
        </p:nvSpPr>
        <p:spPr bwMode="auto">
          <a:xfrm>
            <a:off x="484583" y="965391"/>
            <a:ext cx="6611542" cy="1276089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①県内の宿泊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施設は、旅行業者に宿泊サービスを割引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価格で卸売りする。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②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旅行業者は、「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13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府県内で連続２泊以上」の旅行商品を割引価格で旅行者に販売する。　　　　　　　　　　　　　　　　　　　　　　　　　　　　　　　　　　　　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③旅行業者は、販売</a:t>
            </a:r>
            <a:r>
              <a:rPr lang="ja-JP" altLang="en-US" sz="1100" kern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実績報告書等を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宿泊施設に速やかに提出する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。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④宿泊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施設は、販売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実績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報告書等を添付して、県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(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事務局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)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に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支援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金を申請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する。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⑤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県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(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事務局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)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は、申請書類を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確認し、宿泊施設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に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支援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金を支払う。</a:t>
            </a:r>
            <a:endParaRPr lang="en-US" altLang="ja-JP" sz="1100" kern="0" dirty="0" smtClean="0"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　　　　　　　　　　　　　　　　　　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【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支援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額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：</a:t>
            </a:r>
            <a:r>
              <a:rPr lang="en-US" altLang="ja-JP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1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人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1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泊当たり</a:t>
            </a:r>
            <a:r>
              <a:rPr lang="en-US" altLang="ja-JP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4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,000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円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(※)</a:t>
            </a:r>
            <a:r>
              <a:rPr lang="ja-JP" altLang="en-US" sz="1100" kern="0" dirty="0" err="1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。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1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人延べ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5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泊まで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】</a:t>
            </a:r>
            <a:endParaRPr lang="ja-JP" altLang="en-US" sz="1100" kern="0" dirty="0"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13743" y="920091"/>
            <a:ext cx="6696000" cy="283894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0796" tIns="50398" rIns="100796" bIns="503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985">
              <a:solidFill>
                <a:srgbClr val="0066FF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413743" y="2246219"/>
            <a:ext cx="6696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正方形/長方形 54"/>
          <p:cNvSpPr/>
          <p:nvPr/>
        </p:nvSpPr>
        <p:spPr>
          <a:xfrm>
            <a:off x="431157" y="4123953"/>
            <a:ext cx="6696000" cy="326674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0796" tIns="50398" rIns="100796" bIns="503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985"/>
          </a:p>
        </p:txBody>
      </p:sp>
      <p:cxnSp>
        <p:nvCxnSpPr>
          <p:cNvPr id="76" name="直線コネクタ 75"/>
          <p:cNvCxnSpPr/>
          <p:nvPr/>
        </p:nvCxnSpPr>
        <p:spPr>
          <a:xfrm>
            <a:off x="449622" y="5823561"/>
            <a:ext cx="6696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コンテンツ プレースホルダー 3"/>
          <p:cNvSpPr txBox="1">
            <a:spLocks/>
          </p:cNvSpPr>
          <p:nvPr/>
        </p:nvSpPr>
        <p:spPr bwMode="auto">
          <a:xfrm>
            <a:off x="482259" y="4150449"/>
            <a:ext cx="6632916" cy="1633934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①指定宿泊施設となることを希望する宿泊施設は、県に指定申請書を提出する。</a:t>
            </a:r>
            <a:endParaRPr lang="en-US" altLang="ja-JP" sz="1100" kern="0" dirty="0" smtClean="0"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②県は、窓口割引で宿泊サービスを提供できる施設として指定する。（公式サイトで公表）</a:t>
            </a:r>
            <a:endParaRPr lang="en-US" altLang="ja-JP" sz="1100" kern="0" dirty="0" smtClean="0"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③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指定宿泊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施設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は、割引料金での宿泊サービスを提供する。</a:t>
            </a:r>
            <a:endParaRPr lang="ja-JP" altLang="en-US" sz="1100" kern="0" dirty="0"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④</a:t>
            </a:r>
            <a:r>
              <a:rPr lang="ja-JP" altLang="en-US" sz="105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旅</a:t>
            </a:r>
            <a:r>
              <a:rPr lang="ja-JP" altLang="en-US" sz="105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行者は</a:t>
            </a:r>
            <a:r>
              <a:rPr lang="ja-JP" altLang="en-US" sz="105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、「</a:t>
            </a:r>
            <a:r>
              <a:rPr lang="en-US" altLang="ja-JP" sz="105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13</a:t>
            </a:r>
            <a:r>
              <a:rPr lang="ja-JP" altLang="en-US" sz="105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府県内で連続２泊以上」の周遊旅行を実施し、行程表・同意書を宿泊施設に提出して、</a:t>
            </a:r>
            <a:endParaRPr lang="en-US" altLang="ja-JP" sz="1050" kern="0" dirty="0" smtClean="0"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05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</a:t>
            </a:r>
            <a:r>
              <a:rPr lang="ja-JP" altLang="en-US" sz="105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割引料金で宿泊する。</a:t>
            </a:r>
            <a:endParaRPr lang="ja-JP" altLang="en-US" sz="1050" kern="0" dirty="0"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⑤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宿泊施設は、宿泊実績報告書等を添付し、県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(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事務局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)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に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支援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金を申請する。</a:t>
            </a:r>
            <a:endParaRPr lang="en-US" altLang="ja-JP" sz="1100" kern="0" dirty="0" smtClean="0"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⑥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県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(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事務局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)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は、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申請書類を確認し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、宿泊施設に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支援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金を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支払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う。 </a:t>
            </a:r>
            <a:endParaRPr lang="en-US" altLang="ja-JP" sz="1100" kern="0" dirty="0" smtClean="0"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　　　　　　　　　　　　　　　　　　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【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支援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額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：</a:t>
            </a:r>
            <a:r>
              <a:rPr lang="en-US" altLang="ja-JP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1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人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1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泊当たり</a:t>
            </a:r>
            <a:r>
              <a:rPr lang="en-US" altLang="ja-JP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4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,000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円</a:t>
            </a:r>
            <a:r>
              <a:rPr lang="en-US" altLang="ja-JP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(※)</a:t>
            </a:r>
            <a:r>
              <a:rPr lang="ja-JP" altLang="en-US" sz="1100" kern="0" dirty="0" err="1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。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1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人延べ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5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泊まで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)】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endParaRPr lang="ja-JP" altLang="en-US" sz="1100" kern="0" dirty="0"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13743" y="252759"/>
            <a:ext cx="63657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平成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30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7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月豪雨香川県観光支援事業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「香川県ふっこう周遊割」</a:t>
            </a:r>
            <a:r>
              <a:rPr lang="ja-JP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のスキーム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431157" y="7626906"/>
            <a:ext cx="6696000" cy="246726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00796" tIns="50398" rIns="100796" bIns="503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985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442836" y="9227602"/>
            <a:ext cx="15942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②宿泊証明書の発行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cxnSp>
        <p:nvCxnSpPr>
          <p:cNvPr id="82" name="直線矢印コネクタ 81"/>
          <p:cNvCxnSpPr/>
          <p:nvPr/>
        </p:nvCxnSpPr>
        <p:spPr>
          <a:xfrm>
            <a:off x="1259622" y="9792986"/>
            <a:ext cx="507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>
          <a:xfrm flipH="1">
            <a:off x="4053703" y="9077270"/>
            <a:ext cx="2279516" cy="14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 flipH="1" flipV="1">
            <a:off x="4065861" y="9208552"/>
            <a:ext cx="2276884" cy="5954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 flipH="1" flipV="1">
            <a:off x="1250157" y="9672085"/>
            <a:ext cx="5058000" cy="15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正方形/長方形 85"/>
          <p:cNvSpPr/>
          <p:nvPr/>
        </p:nvSpPr>
        <p:spPr>
          <a:xfrm>
            <a:off x="1718008" y="9810137"/>
            <a:ext cx="27825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④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支援</a:t>
            </a:r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金の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支払</a:t>
            </a:r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い（国内口座振込に限る）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793675" y="8736664"/>
            <a:ext cx="436517" cy="133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県（事務局）</a:t>
            </a:r>
            <a:endParaRPr kumimoji="1" lang="ja-JP" altLang="en-US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6381110" y="8745530"/>
            <a:ext cx="432000" cy="133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4445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tIns="0" bIns="0"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旅行者</a:t>
            </a:r>
            <a:endParaRPr kumimoji="1" lang="ja-JP" altLang="en-US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3967990" y="8823354"/>
            <a:ext cx="24945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①宿泊</a:t>
            </a:r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及び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宿泊費</a:t>
            </a:r>
            <a:r>
              <a:rPr kumimoji="1" lang="en-US" altLang="ja-JP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割引なし</a:t>
            </a:r>
            <a:r>
              <a:rPr kumimoji="1" lang="en-US" altLang="ja-JP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)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の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支払い</a:t>
            </a:r>
          </a:p>
        </p:txBody>
      </p:sp>
      <p:sp>
        <p:nvSpPr>
          <p:cNvPr id="91" name="正方形/長方形 90"/>
          <p:cNvSpPr/>
          <p:nvPr/>
        </p:nvSpPr>
        <p:spPr>
          <a:xfrm>
            <a:off x="1727534" y="9382433"/>
            <a:ext cx="1188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③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支援</a:t>
            </a:r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金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の申請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cxnSp>
        <p:nvCxnSpPr>
          <p:cNvPr id="98" name="直線コネクタ 97"/>
          <p:cNvCxnSpPr/>
          <p:nvPr/>
        </p:nvCxnSpPr>
        <p:spPr>
          <a:xfrm>
            <a:off x="424676" y="8640608"/>
            <a:ext cx="6696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246164" y="7390695"/>
            <a:ext cx="3416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３</a:t>
            </a:r>
            <a:r>
              <a:rPr lang="ja-JP" altLang="en-US" sz="12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．上記１</a:t>
            </a:r>
            <a:r>
              <a:rPr lang="ja-JP" altLang="en-US" sz="1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，２</a:t>
            </a:r>
            <a:r>
              <a:rPr lang="ja-JP" altLang="en-US" sz="12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以外で、</a:t>
            </a:r>
            <a:r>
              <a:rPr lang="ja-JP" altLang="en-US" sz="12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旅行者</a:t>
            </a:r>
            <a:r>
              <a:rPr lang="ja-JP" altLang="en-US" sz="12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が申請</a:t>
            </a:r>
            <a:r>
              <a:rPr lang="ja-JP" altLang="en-US" sz="1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する</a:t>
            </a:r>
            <a:r>
              <a:rPr lang="ja-JP" altLang="en-US" sz="12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場合</a:t>
            </a:r>
            <a:endParaRPr lang="ja-JP" altLang="en-US" sz="12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60" name="コンテンツ プレースホルダー 3"/>
          <p:cNvSpPr txBox="1">
            <a:spLocks/>
          </p:cNvSpPr>
          <p:nvPr/>
        </p:nvSpPr>
        <p:spPr bwMode="auto">
          <a:xfrm>
            <a:off x="496539" y="7591744"/>
            <a:ext cx="6599585" cy="108131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①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旅行者は、「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13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府県内で連続２泊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以上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」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の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周遊旅行を実施し、割引きなしの宿泊費を支払う。</a:t>
            </a:r>
            <a:endParaRPr lang="ja-JP" altLang="en-US" sz="1100" kern="0" dirty="0"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②宿泊施設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は、旅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行者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に宿泊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証明書を発行する。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③旅行者は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、宿泊証明書等を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添付して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、県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(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事務局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)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に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支援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金を申請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する。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④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県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(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事務局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)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は、申請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書類を確認し、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旅行者に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支援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金を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支払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う。（国内口座振込に限る。）</a:t>
            </a:r>
            <a:endParaRPr lang="en-US" altLang="ja-JP" sz="1100" kern="0" dirty="0" smtClean="0"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　　　　　　　　　　　　　　　　　　　　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【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支援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額</a:t>
            </a:r>
            <a:r>
              <a:rPr lang="ja-JP" altLang="en-US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：</a:t>
            </a:r>
            <a:r>
              <a:rPr lang="en-US" altLang="ja-JP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1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人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1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泊当たり</a:t>
            </a:r>
            <a:r>
              <a:rPr lang="en-US" altLang="ja-JP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4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,000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円</a:t>
            </a:r>
            <a:r>
              <a:rPr lang="en-US" altLang="ja-JP" sz="1100" kern="0" dirty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(※)</a:t>
            </a:r>
            <a:r>
              <a:rPr lang="ja-JP" altLang="en-US" sz="1100" kern="0" dirty="0" err="1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。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1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人延べ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5</a:t>
            </a:r>
            <a:r>
              <a:rPr lang="ja-JP" altLang="en-US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泊まで</a:t>
            </a:r>
            <a:r>
              <a:rPr lang="en-US" altLang="ja-JP" sz="1100" kern="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】</a:t>
            </a:r>
            <a:endParaRPr lang="ja-JP" altLang="en-US" sz="1100" kern="0" dirty="0"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cxnSp>
        <p:nvCxnSpPr>
          <p:cNvPr id="61" name="直線矢印コネクタ 60"/>
          <p:cNvCxnSpPr/>
          <p:nvPr/>
        </p:nvCxnSpPr>
        <p:spPr>
          <a:xfrm flipH="1">
            <a:off x="1300881" y="6289476"/>
            <a:ext cx="1895418" cy="55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 flipH="1">
            <a:off x="1282700" y="6848198"/>
            <a:ext cx="1906040" cy="3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 flipH="1">
            <a:off x="1282700" y="6973901"/>
            <a:ext cx="1914811" cy="3927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1496670" y="6290034"/>
            <a:ext cx="133865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②</a:t>
            </a:r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宿泊施設の指定　　</a:t>
            </a:r>
            <a:endParaRPr lang="en-US" altLang="ja-JP" sz="105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2513927" y="2607257"/>
            <a:ext cx="1196556" cy="6591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444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595122" y="2779541"/>
            <a:ext cx="10339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宿泊施設</a:t>
            </a:r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940336" y="9013341"/>
            <a:ext cx="1011648" cy="2616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宿泊施設</a:t>
            </a:r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507379" y="5924026"/>
            <a:ext cx="11513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①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指定</a:t>
            </a:r>
            <a:r>
              <a:rPr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の申請　　</a:t>
            </a:r>
            <a:endParaRPr lang="en-US" altLang="ja-JP" sz="105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cxnSp>
        <p:nvCxnSpPr>
          <p:cNvPr id="72" name="直線矢印コネクタ 71"/>
          <p:cNvCxnSpPr/>
          <p:nvPr/>
        </p:nvCxnSpPr>
        <p:spPr>
          <a:xfrm flipH="1">
            <a:off x="1276665" y="6152732"/>
            <a:ext cx="1920846" cy="53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角丸四角形 16"/>
          <p:cNvSpPr/>
          <p:nvPr/>
        </p:nvSpPr>
        <p:spPr>
          <a:xfrm>
            <a:off x="3282796" y="5962833"/>
            <a:ext cx="951879" cy="116975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444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188740" y="6295850"/>
            <a:ext cx="11392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（指定）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　</a:t>
            </a:r>
            <a:endParaRPr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 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宿泊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施設</a:t>
            </a:r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417097" y="10027499"/>
            <a:ext cx="704097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宿泊費が</a:t>
            </a:r>
            <a:r>
              <a:rPr lang="en-US" altLang="ja-JP" sz="9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4,000</a:t>
            </a:r>
            <a:r>
              <a:rPr lang="ja-JP" altLang="en-US" sz="9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円を下回る場合は、その宿泊費</a:t>
            </a:r>
            <a:endParaRPr lang="en-US" altLang="ja-JP" sz="900" dirty="0" smtClean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対象となる宿泊施設は、県内の旅館業法第３条第１項に規定する許可を受けた施設が対象。但し、風俗営業等の規制及び業務の</a:t>
            </a:r>
            <a:endParaRPr lang="en-US" altLang="ja-JP" sz="900" dirty="0" smtClean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適正化に関する法律第２条第６項に規定する店舗型性風俗特殊営業に係る施設は除く。</a:t>
            </a:r>
            <a:endParaRPr lang="ja-JP" altLang="en-US" sz="9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83694" y="430225"/>
            <a:ext cx="6764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 </a:t>
            </a:r>
            <a:r>
              <a:rPr lang="en-US" altLang="ja-JP" sz="10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(</a:t>
            </a:r>
            <a:r>
              <a:rPr lang="ja-JP" altLang="en-US" sz="10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対象期間</a:t>
            </a:r>
            <a:r>
              <a:rPr lang="ja-JP" altLang="en-US" sz="10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：平成</a:t>
            </a:r>
            <a:r>
              <a:rPr lang="en-US" altLang="ja-JP" sz="10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30</a:t>
            </a:r>
            <a:r>
              <a:rPr lang="ja-JP" altLang="en-US" sz="10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年</a:t>
            </a:r>
            <a:r>
              <a:rPr lang="en-US" altLang="ja-JP" sz="10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10</a:t>
            </a:r>
            <a:r>
              <a:rPr lang="ja-JP" altLang="en-US" sz="10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月</a:t>
            </a:r>
            <a:r>
              <a:rPr lang="en-US" altLang="ja-JP" sz="10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1</a:t>
            </a:r>
            <a:r>
              <a:rPr lang="ja-JP" altLang="en-US" sz="10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日（月）</a:t>
            </a:r>
            <a:r>
              <a:rPr lang="ja-JP" altLang="en-US" sz="10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～平成</a:t>
            </a:r>
            <a:r>
              <a:rPr lang="en-US" altLang="ja-JP" sz="10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31</a:t>
            </a:r>
            <a:r>
              <a:rPr lang="ja-JP" altLang="en-US" sz="100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年</a:t>
            </a:r>
            <a:r>
              <a:rPr lang="en-US" altLang="ja-JP" sz="100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1</a:t>
            </a:r>
            <a:r>
              <a:rPr lang="ja-JP" altLang="en-US" sz="10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月</a:t>
            </a:r>
            <a:r>
              <a:rPr lang="en-US" altLang="ja-JP" sz="10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31</a:t>
            </a:r>
            <a:r>
              <a:rPr lang="ja-JP" altLang="en-US" sz="10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日（木）</a:t>
            </a:r>
            <a:r>
              <a:rPr lang="ja-JP" altLang="en-US" sz="10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宿泊分まで。</a:t>
            </a:r>
            <a:r>
              <a:rPr lang="en-US" altLang="ja-JP" sz="10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9</a:t>
            </a:r>
            <a:r>
              <a:rPr lang="ja-JP" altLang="en-US" sz="10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月</a:t>
            </a:r>
            <a:r>
              <a:rPr lang="en-US" altLang="ja-JP" sz="10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21</a:t>
            </a:r>
            <a:r>
              <a:rPr lang="ja-JP" altLang="en-US" sz="10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日（金）予約分から割引対象。）</a:t>
            </a:r>
            <a:endParaRPr lang="ja-JP" altLang="en-US" sz="10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734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1653</TotalTime>
  <Words>452</Words>
  <Application>Microsoft Office PowerPoint</Application>
  <PresentationFormat>ユーザー設定</PresentationFormat>
  <Paragraphs>59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ゴシック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山下　陽介</dc:creator>
  <cp:lastModifiedBy>C14-2393</cp:lastModifiedBy>
  <cp:revision>111</cp:revision>
  <cp:lastPrinted>2018-09-26T08:08:55Z</cp:lastPrinted>
  <dcterms:created xsi:type="dcterms:W3CDTF">2018-08-22T00:11:23Z</dcterms:created>
  <dcterms:modified xsi:type="dcterms:W3CDTF">2018-10-26T05:07:41Z</dcterms:modified>
</cp:coreProperties>
</file>